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Lst>
  <p:sldSz cx="14630400" cy="8229600"/>
  <p:notesSz cx="8229600" cy="14630400"/>
  <p:embeddedFontLst>
    <p:embeddedFont>
      <p:font typeface="Montserrat" pitchFamily="34" charset="0"/>
      <p:bold r:id="rId22"/>
    </p:embeddedFont>
    <p:embeddedFont>
      <p:font typeface="Montserrat" pitchFamily="34" charset="-122"/>
      <p:bold r:id="rId23"/>
    </p:embeddedFont>
    <p:embeddedFont>
      <p:font typeface="Montserrat" pitchFamily="34" charset="-120"/>
      <p:bold r:id="rId24"/>
    </p:embeddedFont>
    <p:embeddedFont>
      <p:font typeface="Calibri" panose="020F0502020204030204" charset="0"/>
      <p:regular r:id="rId25"/>
      <p:bold r:id="rId26"/>
      <p:italic r:id="rId27"/>
      <p:boldItalic r:id="rId28"/>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p:spPr>
      </p:sp>
      <p:sp>
        <p:nvSpPr>
          <p:cNvPr id="3" name="Shape 1"/>
          <p:cNvSpPr/>
          <p:nvPr/>
        </p:nvSpPr>
        <p:spPr>
          <a:xfrm>
            <a:off x="0" y="0"/>
            <a:ext cx="14630400" cy="8229600"/>
          </a:xfrm>
          <a:prstGeom prst="rect">
            <a:avLst/>
          </a:prstGeom>
          <a:solidFill>
            <a:srgbClr val="282C32"/>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1.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2.xml"/><Relationship Id="rId2" Type="http://schemas.openxmlformats.org/officeDocument/2006/relationships/image" Target="../media/image27.png"/><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3.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4.xml"/><Relationship Id="rId2" Type="http://schemas.openxmlformats.org/officeDocument/2006/relationships/image" Target="../media/image33.png"/><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image" Target="../media/image34.png"/></Relationships>
</file>

<file path=ppt/slides/_rels/slide15.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image" Target="../media/image37.png"/><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image" Target="../media/image36.png"/><Relationship Id="rId3" Type="http://schemas.openxmlformats.org/officeDocument/2006/relationships/tags" Target="../tags/tag22.xml"/><Relationship Id="rId2" Type="http://schemas.openxmlformats.org/officeDocument/2006/relationships/tags" Target="../tags/tag21.xml"/><Relationship Id="rId17" Type="http://schemas.openxmlformats.org/officeDocument/2006/relationships/notesSlide" Target="../notesSlides/notesSlide15.xml"/><Relationship Id="rId16" Type="http://schemas.openxmlformats.org/officeDocument/2006/relationships/slideLayout" Target="../slideLayouts/slideLayout16.xml"/><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image" Target="../media/image39.png"/><Relationship Id="rId12" Type="http://schemas.openxmlformats.org/officeDocument/2006/relationships/tags" Target="../tags/tag28.xml"/><Relationship Id="rId11" Type="http://schemas.openxmlformats.org/officeDocument/2006/relationships/tags" Target="../tags/tag27.xml"/><Relationship Id="rId10" Type="http://schemas.openxmlformats.org/officeDocument/2006/relationships/image" Target="../media/image38.png"/><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9" Type="http://schemas.openxmlformats.org/officeDocument/2006/relationships/tags" Target="../tags/tag5.xml"/><Relationship Id="rId8" Type="http://schemas.openxmlformats.org/officeDocument/2006/relationships/image" Target="../media/image8.png"/><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image" Target="../media/image7.png"/><Relationship Id="rId3" Type="http://schemas.openxmlformats.org/officeDocument/2006/relationships/tags" Target="../tags/tag1.xml"/><Relationship Id="rId20" Type="http://schemas.openxmlformats.org/officeDocument/2006/relationships/notesSlide" Target="../notesSlides/notesSlide6.xml"/><Relationship Id="rId2" Type="http://schemas.openxmlformats.org/officeDocument/2006/relationships/image" Target="../media/image6.png"/><Relationship Id="rId19" Type="http://schemas.openxmlformats.org/officeDocument/2006/relationships/slideLayout" Target="../slideLayouts/slideLayout7.xml"/><Relationship Id="rId18" Type="http://schemas.openxmlformats.org/officeDocument/2006/relationships/tags" Target="../tags/tag12.xml"/><Relationship Id="rId17" Type="http://schemas.openxmlformats.org/officeDocument/2006/relationships/tags" Target="../tags/tag11.xml"/><Relationship Id="rId16" Type="http://schemas.openxmlformats.org/officeDocument/2006/relationships/image" Target="../media/image10.png"/><Relationship Id="rId15" Type="http://schemas.openxmlformats.org/officeDocument/2006/relationships/tags" Target="../tags/tag10.xml"/><Relationship Id="rId14" Type="http://schemas.openxmlformats.org/officeDocument/2006/relationships/tags" Target="../tags/tag9.xml"/><Relationship Id="rId13" Type="http://schemas.openxmlformats.org/officeDocument/2006/relationships/tags" Target="../tags/tag8.xml"/><Relationship Id="rId12" Type="http://schemas.openxmlformats.org/officeDocument/2006/relationships/image" Target="../media/image9.png"/><Relationship Id="rId11" Type="http://schemas.openxmlformats.org/officeDocument/2006/relationships/tags" Target="../tags/tag7.xml"/><Relationship Id="rId10" Type="http://schemas.openxmlformats.org/officeDocument/2006/relationships/tags" Target="../tags/tag6.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image" Target="../media/image17.png"/><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5" Type="http://schemas.openxmlformats.org/officeDocument/2006/relationships/notesSlide" Target="../notesSlides/notesSlide9.xml"/><Relationship Id="rId14" Type="http://schemas.openxmlformats.org/officeDocument/2006/relationships/slideLayout" Target="../slideLayouts/slideLayout10.xml"/><Relationship Id="rId13" Type="http://schemas.openxmlformats.org/officeDocument/2006/relationships/image" Target="../media/image21.png"/><Relationship Id="rId12" Type="http://schemas.openxmlformats.org/officeDocument/2006/relationships/image" Target="../media/image20.png"/><Relationship Id="rId11" Type="http://schemas.openxmlformats.org/officeDocument/2006/relationships/image" Target="../media/image19.png"/><Relationship Id="rId10" Type="http://schemas.openxmlformats.org/officeDocument/2006/relationships/image" Target="../media/image18.png"/><Relationship Id="rId1" Type="http://schemas.openxmlformats.org/officeDocument/2006/relationships/tags" Target="../tags/tag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2244328"/>
            <a:ext cx="9761458" cy="983575"/>
          </a:xfrm>
          <a:prstGeom prst="rect">
            <a:avLst/>
          </a:prstGeom>
          <a:noFill/>
        </p:spPr>
        <p:txBody>
          <a:bodyPr wrap="none" lIns="0" tIns="0" rIns="0" bIns="0" rtlCol="0" anchor="t"/>
          <a:lstStyle/>
          <a:p>
            <a:pPr marL="0" indent="0" algn="l">
              <a:lnSpc>
                <a:spcPts val="7700"/>
              </a:lnSpc>
              <a:buNone/>
            </a:pPr>
            <a:r>
              <a:rPr lang="en-US" sz="6150" b="1" dirty="0">
                <a:solidFill>
                  <a:srgbClr val="9998FF"/>
                </a:solidFill>
                <a:latin typeface="Montserrat" pitchFamily="34" charset="0"/>
                <a:ea typeface="Barlow Bold" pitchFamily="34" charset="-122"/>
                <a:cs typeface="Montserrat" pitchFamily="34" charset="0"/>
              </a:rPr>
              <a:t>Adaptive Noise Cancellation</a:t>
            </a:r>
            <a:endParaRPr lang="en-US" sz="6150" b="1" dirty="0">
              <a:solidFill>
                <a:srgbClr val="9998FF"/>
              </a:solidFill>
              <a:latin typeface="Montserrat" pitchFamily="34" charset="0"/>
              <a:ea typeface="Barlow Bold" pitchFamily="34" charset="-122"/>
              <a:cs typeface="Montserrat" pitchFamily="34" charset="0"/>
            </a:endParaRPr>
          </a:p>
        </p:txBody>
      </p:sp>
      <p:sp>
        <p:nvSpPr>
          <p:cNvPr id="3" name="Text 1"/>
          <p:cNvSpPr/>
          <p:nvPr/>
        </p:nvSpPr>
        <p:spPr>
          <a:xfrm>
            <a:off x="758309" y="3661172"/>
            <a:ext cx="13113782" cy="1386840"/>
          </a:xfrm>
          <a:prstGeom prst="rect">
            <a:avLst/>
          </a:prstGeom>
          <a:noFill/>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This presentation covers the recent progress in data collection and LMS adaptive filtering implementation for noise reduction inside vehicle cabins. The focus was on acquiring IMU and microphone data under controlled static conditions with various noise combinations. The goal is to develop an effective adaptive filtering system to isolate external audio from engine noise.</a:t>
            </a:r>
            <a:endParaRPr lang="en-US" sz="1700" dirty="0"/>
          </a:p>
        </p:txBody>
      </p:sp>
      <p:sp>
        <p:nvSpPr>
          <p:cNvPr id="4" name="Text 2"/>
          <p:cNvSpPr/>
          <p:nvPr/>
        </p:nvSpPr>
        <p:spPr>
          <a:xfrm>
            <a:off x="758309" y="5291733"/>
            <a:ext cx="13113782" cy="693420"/>
          </a:xfrm>
          <a:prstGeom prst="rect">
            <a:avLst/>
          </a:prstGeom>
          <a:noFill/>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We will explore data acquisition, stepwise LMS filtering, MATLAB implementation, observations, and next steps for refining the noise cancellation model.</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8416" y="517327"/>
            <a:ext cx="10203775" cy="618768"/>
          </a:xfrm>
          <a:prstGeom prst="rect">
            <a:avLst/>
          </a:prstGeom>
          <a:noFill/>
        </p:spPr>
        <p:txBody>
          <a:bodyPr wrap="none" lIns="0" tIns="0" rIns="0" bIns="0" rtlCol="0" anchor="t"/>
          <a:lstStyle/>
          <a:p>
            <a:pPr marL="0" indent="0" algn="l">
              <a:lnSpc>
                <a:spcPts val="4850"/>
              </a:lnSpc>
              <a:buNone/>
            </a:pPr>
            <a:r>
              <a:rPr lang="en-US" sz="3850" b="1" dirty="0">
                <a:solidFill>
                  <a:srgbClr val="9998FF"/>
                </a:solidFill>
                <a:latin typeface="Montserrat" pitchFamily="34" charset="0"/>
                <a:ea typeface="Barlow Bold" pitchFamily="34" charset="-122"/>
                <a:cs typeface="Montserrat" pitchFamily="34" charset="0"/>
              </a:rPr>
              <a:t>Analysis Summary: LSM6DSV16BX Sensor Data</a:t>
            </a:r>
            <a:endParaRPr lang="en-US" sz="3850" dirty="0">
              <a:latin typeface="Montserrat" pitchFamily="34" charset="0"/>
              <a:cs typeface="Montserrat" pitchFamily="34" charset="0"/>
            </a:endParaRPr>
          </a:p>
        </p:txBody>
      </p:sp>
      <p:sp>
        <p:nvSpPr>
          <p:cNvPr id="3" name="Text 1"/>
          <p:cNvSpPr/>
          <p:nvPr/>
        </p:nvSpPr>
        <p:spPr>
          <a:xfrm>
            <a:off x="658416" y="1512332"/>
            <a:ext cx="13313569" cy="300990"/>
          </a:xfrm>
          <a:prstGeom prst="rect">
            <a:avLst/>
          </a:prstGeom>
          <a:noFill/>
        </p:spPr>
        <p:txBody>
          <a:bodyPr wrap="none" lIns="0" tIns="0" rIns="0" bIns="0" rtlCol="0" anchor="t"/>
          <a:lstStyle/>
          <a:p>
            <a:pPr marL="0" indent="0" algn="l">
              <a:lnSpc>
                <a:spcPts val="2350"/>
              </a:lnSpc>
              <a:buNone/>
            </a:pPr>
            <a:r>
              <a:rPr lang="en-US" sz="1450" dirty="0">
                <a:solidFill>
                  <a:srgbClr val="EEEFF5"/>
                </a:solidFill>
                <a:latin typeface="Montserrat" pitchFamily="34" charset="0"/>
                <a:ea typeface="Montserrat" pitchFamily="34" charset="-122"/>
                <a:cs typeface="Montserrat" pitchFamily="34" charset="-120"/>
              </a:rPr>
              <a:t>This week, adaptive filtering analysis was conducted on three different data scenarios. In Case 1, using LSM6DSV16BX Sensor Data:</a:t>
            </a:r>
            <a:endParaRPr lang="en-US" sz="1450" dirty="0"/>
          </a:p>
        </p:txBody>
      </p:sp>
      <p:sp>
        <p:nvSpPr>
          <p:cNvPr id="4" name="Text 2"/>
          <p:cNvSpPr/>
          <p:nvPr/>
        </p:nvSpPr>
        <p:spPr>
          <a:xfrm>
            <a:off x="658416" y="2024896"/>
            <a:ext cx="13313569" cy="300990"/>
          </a:xfrm>
          <a:prstGeom prst="rect">
            <a:avLst/>
          </a:prstGeom>
          <a:noFill/>
        </p:spPr>
        <p:txBody>
          <a:bodyPr wrap="none" lIns="0" tIns="0" rIns="0" bIns="0" rtlCol="0" anchor="t"/>
          <a:lstStyle/>
          <a:p>
            <a:pPr marL="0" indent="0" algn="l">
              <a:lnSpc>
                <a:spcPts val="2350"/>
              </a:lnSpc>
              <a:buNone/>
            </a:pPr>
            <a:r>
              <a:rPr lang="en-US" sz="1450" dirty="0">
                <a:solidFill>
                  <a:srgbClr val="EEEFF5"/>
                </a:solidFill>
                <a:latin typeface="Montserrat" pitchFamily="34" charset="0"/>
                <a:ea typeface="Montserrat" pitchFamily="34" charset="-122"/>
                <a:cs typeface="Montserrat" pitchFamily="34" charset="-120"/>
              </a:rPr>
              <a:t>v₁ = Car engine noise (n) + Random external audio (S)</a:t>
            </a:r>
            <a:endParaRPr lang="en-US" sz="1450" dirty="0"/>
          </a:p>
        </p:txBody>
      </p:sp>
      <p:sp>
        <p:nvSpPr>
          <p:cNvPr id="5" name="Text 3"/>
          <p:cNvSpPr/>
          <p:nvPr/>
        </p:nvSpPr>
        <p:spPr>
          <a:xfrm>
            <a:off x="658416" y="2537460"/>
            <a:ext cx="13313569" cy="300990"/>
          </a:xfrm>
          <a:prstGeom prst="rect">
            <a:avLst/>
          </a:prstGeom>
          <a:noFill/>
        </p:spPr>
        <p:txBody>
          <a:bodyPr wrap="none" lIns="0" tIns="0" rIns="0" bIns="0" rtlCol="0" anchor="t"/>
          <a:lstStyle/>
          <a:p>
            <a:pPr marL="0" indent="0" algn="l">
              <a:lnSpc>
                <a:spcPts val="2350"/>
              </a:lnSpc>
              <a:buNone/>
            </a:pPr>
            <a:r>
              <a:rPr lang="en-US" sz="1450" dirty="0">
                <a:solidFill>
                  <a:srgbClr val="EEEFF5"/>
                </a:solidFill>
                <a:latin typeface="Montserrat" pitchFamily="34" charset="0"/>
                <a:ea typeface="Montserrat" pitchFamily="34" charset="-122"/>
                <a:cs typeface="Montserrat" pitchFamily="34" charset="-120"/>
              </a:rPr>
              <a:t>v₂ = Car engine noise (n) after adaptive filtering</a:t>
            </a:r>
            <a:endParaRPr lang="en-US" sz="1450" dirty="0"/>
          </a:p>
        </p:txBody>
      </p:sp>
      <p:sp>
        <p:nvSpPr>
          <p:cNvPr id="6" name="Text 4"/>
          <p:cNvSpPr/>
          <p:nvPr/>
        </p:nvSpPr>
        <p:spPr>
          <a:xfrm>
            <a:off x="658416" y="3050024"/>
            <a:ext cx="13313569" cy="300990"/>
          </a:xfrm>
          <a:prstGeom prst="rect">
            <a:avLst/>
          </a:prstGeom>
          <a:noFill/>
        </p:spPr>
        <p:txBody>
          <a:bodyPr wrap="none" lIns="0" tIns="0" rIns="0" bIns="0" rtlCol="0" anchor="t"/>
          <a:lstStyle/>
          <a:p>
            <a:pPr marL="0" indent="0" algn="l">
              <a:lnSpc>
                <a:spcPts val="2350"/>
              </a:lnSpc>
              <a:buNone/>
            </a:pPr>
            <a:r>
              <a:rPr lang="en-US" sz="1450" dirty="0">
                <a:solidFill>
                  <a:srgbClr val="EEEFF5"/>
                </a:solidFill>
                <a:latin typeface="Montserrat" pitchFamily="34" charset="0"/>
                <a:ea typeface="Montserrat" pitchFamily="34" charset="-122"/>
                <a:cs typeface="Montserrat" pitchFamily="34" charset="-120"/>
              </a:rPr>
              <a:t>E(n) = v₁ - v₂ ≈ S</a:t>
            </a:r>
            <a:endParaRPr lang="en-US" sz="1450" dirty="0"/>
          </a:p>
        </p:txBody>
      </p:sp>
      <p:sp>
        <p:nvSpPr>
          <p:cNvPr id="7" name="Text 5"/>
          <p:cNvSpPr/>
          <p:nvPr/>
        </p:nvSpPr>
        <p:spPr>
          <a:xfrm>
            <a:off x="658416" y="3562588"/>
            <a:ext cx="13313569" cy="601980"/>
          </a:xfrm>
          <a:prstGeom prst="rect">
            <a:avLst/>
          </a:prstGeom>
          <a:noFill/>
        </p:spPr>
        <p:txBody>
          <a:bodyPr wrap="square" lIns="0" tIns="0" rIns="0" bIns="0" rtlCol="0" anchor="t"/>
          <a:lstStyle/>
          <a:p>
            <a:pPr marL="0" indent="0" algn="l">
              <a:lnSpc>
                <a:spcPts val="2350"/>
              </a:lnSpc>
              <a:buNone/>
            </a:pPr>
            <a:r>
              <a:rPr lang="en-US" sz="1450" dirty="0">
                <a:solidFill>
                  <a:srgbClr val="EEEFF5"/>
                </a:solidFill>
                <a:latin typeface="Montserrat" pitchFamily="34" charset="0"/>
                <a:ea typeface="Montserrat" pitchFamily="34" charset="-122"/>
                <a:cs typeface="Montserrat" pitchFamily="34" charset="-120"/>
              </a:rPr>
              <a:t>The error signal reflected a cleaner and more precise extraction of external audio components, confirming the superior performance of the LSM6DSV16BX sensor's data in this application.</a:t>
            </a:r>
            <a:endParaRPr lang="en-US" sz="1450" dirty="0"/>
          </a:p>
        </p:txBody>
      </p:sp>
      <p:pic>
        <p:nvPicPr>
          <p:cNvPr id="8" name="Image 0" descr="preencoded.png"/>
          <p:cNvPicPr>
            <a:picLocks noChangeAspect="1"/>
          </p:cNvPicPr>
          <p:nvPr/>
        </p:nvPicPr>
        <p:blipFill>
          <a:blip r:embed="rId1"/>
          <a:stretch>
            <a:fillRect/>
          </a:stretch>
        </p:blipFill>
        <p:spPr>
          <a:xfrm>
            <a:off x="666036" y="4498538"/>
            <a:ext cx="3211711" cy="3211711"/>
          </a:xfrm>
          <a:prstGeom prst="rect">
            <a:avLst/>
          </a:prstGeom>
        </p:spPr>
      </p:pic>
      <p:pic>
        <p:nvPicPr>
          <p:cNvPr id="9" name="Image 1" descr="preencoded.png"/>
          <p:cNvPicPr>
            <a:picLocks noChangeAspect="1"/>
          </p:cNvPicPr>
          <p:nvPr/>
        </p:nvPicPr>
        <p:blipFill>
          <a:blip r:embed="rId2"/>
          <a:stretch>
            <a:fillRect/>
          </a:stretch>
        </p:blipFill>
        <p:spPr>
          <a:xfrm>
            <a:off x="4028242" y="4498538"/>
            <a:ext cx="3211711" cy="3211711"/>
          </a:xfrm>
          <a:prstGeom prst="rect">
            <a:avLst/>
          </a:prstGeom>
        </p:spPr>
      </p:pic>
      <p:pic>
        <p:nvPicPr>
          <p:cNvPr id="10" name="Image 2" descr="preencoded.png"/>
          <p:cNvPicPr>
            <a:picLocks noChangeAspect="1"/>
          </p:cNvPicPr>
          <p:nvPr/>
        </p:nvPicPr>
        <p:blipFill>
          <a:blip r:embed="rId3"/>
          <a:stretch>
            <a:fillRect/>
          </a:stretch>
        </p:blipFill>
        <p:spPr>
          <a:xfrm>
            <a:off x="7390448" y="4498538"/>
            <a:ext cx="3211711" cy="3211711"/>
          </a:xfrm>
          <a:prstGeom prst="rect">
            <a:avLst/>
          </a:prstGeom>
        </p:spPr>
      </p:pic>
      <p:pic>
        <p:nvPicPr>
          <p:cNvPr id="11" name="Image 3" descr="preencoded.png"/>
          <p:cNvPicPr>
            <a:picLocks noChangeAspect="1"/>
          </p:cNvPicPr>
          <p:nvPr/>
        </p:nvPicPr>
        <p:blipFill>
          <a:blip r:embed="rId4"/>
          <a:stretch>
            <a:fillRect/>
          </a:stretch>
        </p:blipFill>
        <p:spPr>
          <a:xfrm>
            <a:off x="10752653" y="4498538"/>
            <a:ext cx="3211711" cy="321171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1129189"/>
            <a:ext cx="8930164" cy="712708"/>
          </a:xfrm>
          <a:prstGeom prst="rect">
            <a:avLst/>
          </a:prstGeom>
          <a:noFill/>
        </p:spPr>
        <p:txBody>
          <a:bodyPr wrap="none" lIns="0" tIns="0" rIns="0" bIns="0" rtlCol="0" anchor="t"/>
          <a:lstStyle/>
          <a:p>
            <a:pPr marL="0" indent="0" algn="l">
              <a:lnSpc>
                <a:spcPts val="5600"/>
              </a:lnSpc>
              <a:buNone/>
            </a:pPr>
            <a:r>
              <a:rPr lang="en-US" sz="4450" b="1" dirty="0">
                <a:solidFill>
                  <a:srgbClr val="9998FF"/>
                </a:solidFill>
                <a:latin typeface="Montserrat" pitchFamily="34" charset="0"/>
                <a:ea typeface="Barlow Bold" pitchFamily="34" charset="-122"/>
                <a:cs typeface="Montserrat" pitchFamily="34" charset="0"/>
              </a:rPr>
              <a:t>Analysis Summary: Simulation Data</a:t>
            </a:r>
            <a:endParaRPr lang="en-US" sz="4450" dirty="0">
              <a:latin typeface="Montserrat" pitchFamily="34" charset="0"/>
              <a:cs typeface="Montserrat" pitchFamily="34" charset="0"/>
            </a:endParaRPr>
          </a:p>
        </p:txBody>
      </p:sp>
      <p:sp>
        <p:nvSpPr>
          <p:cNvPr id="3" name="Text 1"/>
          <p:cNvSpPr/>
          <p:nvPr/>
        </p:nvSpPr>
        <p:spPr>
          <a:xfrm>
            <a:off x="758309" y="2275165"/>
            <a:ext cx="13113782" cy="346710"/>
          </a:xfrm>
          <a:prstGeom prst="rect">
            <a:avLst/>
          </a:prstGeom>
          <a:noFill/>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In Case 2, using Simulation Data:</a:t>
            </a:r>
            <a:endParaRPr lang="en-US" sz="1700" dirty="0"/>
          </a:p>
        </p:txBody>
      </p:sp>
      <p:sp>
        <p:nvSpPr>
          <p:cNvPr id="4" name="Text 2"/>
          <p:cNvSpPr/>
          <p:nvPr/>
        </p:nvSpPr>
        <p:spPr>
          <a:xfrm>
            <a:off x="758309" y="2865596"/>
            <a:ext cx="13113782" cy="346710"/>
          </a:xfrm>
          <a:prstGeom prst="rect">
            <a:avLst/>
          </a:prstGeom>
          <a:noFill/>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v₁ = Simulated car engine sound (n) + External Audio (S)</a:t>
            </a:r>
            <a:endParaRPr lang="en-US" sz="1700" dirty="0"/>
          </a:p>
        </p:txBody>
      </p:sp>
      <p:sp>
        <p:nvSpPr>
          <p:cNvPr id="5" name="Text 3"/>
          <p:cNvSpPr/>
          <p:nvPr/>
        </p:nvSpPr>
        <p:spPr>
          <a:xfrm>
            <a:off x="758309" y="3456027"/>
            <a:ext cx="13113782" cy="346710"/>
          </a:xfrm>
          <a:prstGeom prst="rect">
            <a:avLst/>
          </a:prstGeom>
          <a:noFill/>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v₂ = Simulated car engine sound (n) after adaptive filtering</a:t>
            </a:r>
            <a:endParaRPr lang="en-US" sz="1700" dirty="0"/>
          </a:p>
        </p:txBody>
      </p:sp>
      <p:sp>
        <p:nvSpPr>
          <p:cNvPr id="6" name="Text 4"/>
          <p:cNvSpPr/>
          <p:nvPr/>
        </p:nvSpPr>
        <p:spPr>
          <a:xfrm>
            <a:off x="758309" y="4046458"/>
            <a:ext cx="13113782" cy="346710"/>
          </a:xfrm>
          <a:prstGeom prst="rect">
            <a:avLst/>
          </a:prstGeom>
          <a:noFill/>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E(n) = v₁ - v₂ ≈ S</a:t>
            </a:r>
            <a:endParaRPr lang="en-US" sz="1700" dirty="0"/>
          </a:p>
        </p:txBody>
      </p:sp>
      <p:sp>
        <p:nvSpPr>
          <p:cNvPr id="7" name="Text 5"/>
          <p:cNvSpPr/>
          <p:nvPr/>
        </p:nvSpPr>
        <p:spPr>
          <a:xfrm>
            <a:off x="758309" y="4636889"/>
            <a:ext cx="13113782" cy="693420"/>
          </a:xfrm>
          <a:prstGeom prst="rect">
            <a:avLst/>
          </a:prstGeom>
          <a:noFill/>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The LMS filtering behaved as expected in a controlled environment, validating the simulation setup as a reliable platform for further model development.</a:t>
            </a:r>
            <a:endParaRPr lang="en-US" sz="1700" dirty="0"/>
          </a:p>
        </p:txBody>
      </p:sp>
      <p:pic>
        <p:nvPicPr>
          <p:cNvPr id="8" name="Image 0" descr="preencoded.png"/>
          <p:cNvPicPr>
            <a:picLocks noChangeAspect="1"/>
          </p:cNvPicPr>
          <p:nvPr/>
        </p:nvPicPr>
        <p:blipFill>
          <a:blip r:embed="rId1"/>
          <a:stretch>
            <a:fillRect/>
          </a:stretch>
        </p:blipFill>
        <p:spPr>
          <a:xfrm>
            <a:off x="758309" y="5574030"/>
            <a:ext cx="2370058" cy="1464707"/>
          </a:xfrm>
          <a:prstGeom prst="rect">
            <a:avLst/>
          </a:prstGeom>
        </p:spPr>
      </p:pic>
      <p:sp>
        <p:nvSpPr>
          <p:cNvPr id="9" name="Text 6"/>
          <p:cNvSpPr/>
          <p:nvPr/>
        </p:nvSpPr>
        <p:spPr>
          <a:xfrm>
            <a:off x="3344942" y="5574030"/>
            <a:ext cx="2850713" cy="356235"/>
          </a:xfrm>
          <a:prstGeom prst="rect">
            <a:avLst/>
          </a:prstGeom>
          <a:noFill/>
        </p:spPr>
        <p:txBody>
          <a:bodyPr wrap="none" lIns="0" tIns="0" rIns="0" bIns="0" rtlCol="0" anchor="t"/>
          <a:lstStyle/>
          <a:p>
            <a:pPr marL="0" indent="0" algn="l">
              <a:lnSpc>
                <a:spcPts val="2800"/>
              </a:lnSpc>
              <a:buNone/>
            </a:pPr>
            <a:r>
              <a:rPr lang="en-US" sz="2200" b="1" dirty="0">
                <a:solidFill>
                  <a:srgbClr val="EEEFF5"/>
                </a:solidFill>
                <a:latin typeface="Montserrat" pitchFamily="34" charset="0"/>
                <a:ea typeface="Barlow Bold" pitchFamily="34" charset="-122"/>
                <a:cs typeface="Montserrat" pitchFamily="34" charset="0"/>
              </a:rPr>
              <a:t>Simulated Noise Input</a:t>
            </a:r>
            <a:endParaRPr lang="en-US" sz="2200" dirty="0">
              <a:latin typeface="Montserrat" pitchFamily="34" charset="0"/>
              <a:cs typeface="Montserrat" pitchFamily="34" charset="0"/>
            </a:endParaRPr>
          </a:p>
        </p:txBody>
      </p:sp>
      <p:sp>
        <p:nvSpPr>
          <p:cNvPr id="10" name="Text 7"/>
          <p:cNvSpPr/>
          <p:nvPr/>
        </p:nvSpPr>
        <p:spPr>
          <a:xfrm>
            <a:off x="3344942" y="6060162"/>
            <a:ext cx="3834884" cy="1040130"/>
          </a:xfrm>
          <a:prstGeom prst="rect">
            <a:avLst/>
          </a:prstGeom>
          <a:noFill/>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Visual representation of the simulated car engine sound with external audio.</a:t>
            </a:r>
            <a:endParaRPr lang="en-US" sz="1700" dirty="0"/>
          </a:p>
        </p:txBody>
      </p:sp>
      <p:pic>
        <p:nvPicPr>
          <p:cNvPr id="11" name="Image 1" descr="preencoded.png"/>
          <p:cNvPicPr>
            <a:picLocks noChangeAspect="1"/>
          </p:cNvPicPr>
          <p:nvPr/>
        </p:nvPicPr>
        <p:blipFill>
          <a:blip r:embed="rId2"/>
          <a:stretch>
            <a:fillRect/>
          </a:stretch>
        </p:blipFill>
        <p:spPr>
          <a:xfrm>
            <a:off x="7450574" y="5574030"/>
            <a:ext cx="2370058" cy="1464707"/>
          </a:xfrm>
          <a:prstGeom prst="rect">
            <a:avLst/>
          </a:prstGeom>
        </p:spPr>
      </p:pic>
      <p:sp>
        <p:nvSpPr>
          <p:cNvPr id="12" name="Text 8"/>
          <p:cNvSpPr/>
          <p:nvPr/>
        </p:nvSpPr>
        <p:spPr>
          <a:xfrm>
            <a:off x="10037207" y="5574030"/>
            <a:ext cx="2850713" cy="356235"/>
          </a:xfrm>
          <a:prstGeom prst="rect">
            <a:avLst/>
          </a:prstGeom>
          <a:noFill/>
        </p:spPr>
        <p:txBody>
          <a:bodyPr wrap="none" lIns="0" tIns="0" rIns="0" bIns="0" rtlCol="0" anchor="t"/>
          <a:lstStyle/>
          <a:p>
            <a:pPr marL="0" indent="0" algn="l">
              <a:lnSpc>
                <a:spcPts val="2800"/>
              </a:lnSpc>
              <a:buNone/>
            </a:pPr>
            <a:r>
              <a:rPr lang="en-US" sz="2200" b="1" dirty="0">
                <a:solidFill>
                  <a:srgbClr val="EEEFF5"/>
                </a:solidFill>
                <a:latin typeface="Montserrat" pitchFamily="34" charset="0"/>
                <a:ea typeface="Barlow Bold" pitchFamily="34" charset="-122"/>
                <a:cs typeface="Montserrat" pitchFamily="34" charset="0"/>
              </a:rPr>
              <a:t>Filtered Output</a:t>
            </a:r>
            <a:endParaRPr lang="en-US" sz="2200" dirty="0">
              <a:latin typeface="Montserrat" pitchFamily="34" charset="0"/>
              <a:cs typeface="Montserrat" pitchFamily="34" charset="0"/>
            </a:endParaRPr>
          </a:p>
        </p:txBody>
      </p:sp>
      <p:sp>
        <p:nvSpPr>
          <p:cNvPr id="13" name="Text 9"/>
          <p:cNvSpPr/>
          <p:nvPr/>
        </p:nvSpPr>
        <p:spPr>
          <a:xfrm>
            <a:off x="10037207" y="6060162"/>
            <a:ext cx="3834884" cy="1040130"/>
          </a:xfrm>
          <a:prstGeom prst="rect">
            <a:avLst/>
          </a:prstGeom>
          <a:noFill/>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The resulting signal after LMS adaptive filtering, showing noise reduction.</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68868" y="368379"/>
            <a:ext cx="4524613" cy="440769"/>
          </a:xfrm>
          <a:prstGeom prst="rect">
            <a:avLst/>
          </a:prstGeom>
          <a:noFill/>
        </p:spPr>
        <p:txBody>
          <a:bodyPr wrap="none" lIns="0" tIns="0" rIns="0" bIns="0" rtlCol="0" anchor="t"/>
          <a:lstStyle/>
          <a:p>
            <a:pPr marL="0" indent="0" algn="l">
              <a:lnSpc>
                <a:spcPts val="3450"/>
              </a:lnSpc>
              <a:buNone/>
            </a:pPr>
            <a:r>
              <a:rPr lang="en-US" sz="2750" b="1" dirty="0">
                <a:solidFill>
                  <a:srgbClr val="9998FF"/>
                </a:solidFill>
                <a:latin typeface="Montserrat" pitchFamily="34" charset="0"/>
                <a:ea typeface="Barlow Bold" pitchFamily="34" charset="-122"/>
                <a:cs typeface="Montserrat" pitchFamily="34" charset="0"/>
              </a:rPr>
              <a:t>Data Cases and Observations</a:t>
            </a:r>
            <a:endParaRPr lang="en-US" sz="2750" dirty="0">
              <a:latin typeface="Montserrat" pitchFamily="34" charset="0"/>
              <a:cs typeface="Montserrat" pitchFamily="34" charset="0"/>
            </a:endParaRPr>
          </a:p>
        </p:txBody>
      </p:sp>
      <p:sp>
        <p:nvSpPr>
          <p:cNvPr id="3" name="Text 1"/>
          <p:cNvSpPr/>
          <p:nvPr/>
        </p:nvSpPr>
        <p:spPr>
          <a:xfrm>
            <a:off x="468868" y="1144072"/>
            <a:ext cx="2849404" cy="220385"/>
          </a:xfrm>
          <a:prstGeom prst="rect">
            <a:avLst/>
          </a:prstGeom>
          <a:noFill/>
        </p:spPr>
        <p:txBody>
          <a:bodyPr wrap="none" lIns="0" tIns="0" rIns="0" bIns="0" rtlCol="0" anchor="t"/>
          <a:lstStyle/>
          <a:p>
            <a:pPr marL="0" indent="0" algn="l">
              <a:lnSpc>
                <a:spcPts val="1700"/>
              </a:lnSpc>
              <a:buNone/>
            </a:pPr>
            <a:r>
              <a:rPr lang="en-US" sz="1350" b="1" dirty="0">
                <a:solidFill>
                  <a:srgbClr val="9998FF"/>
                </a:solidFill>
                <a:latin typeface="Montserrat" pitchFamily="34" charset="0"/>
                <a:ea typeface="Barlow Bold" pitchFamily="34" charset="-122"/>
                <a:cs typeface="Montserrat" pitchFamily="34" charset="0"/>
              </a:rPr>
              <a:t>Case : Static Vehicle Real Time Data</a:t>
            </a:r>
            <a:endParaRPr lang="en-US" sz="1350" dirty="0">
              <a:latin typeface="Montserrat" pitchFamily="34" charset="0"/>
              <a:cs typeface="Montserrat" pitchFamily="34" charset="0"/>
            </a:endParaRPr>
          </a:p>
        </p:txBody>
      </p:sp>
      <p:sp>
        <p:nvSpPr>
          <p:cNvPr id="4" name="Text 2"/>
          <p:cNvSpPr/>
          <p:nvPr/>
        </p:nvSpPr>
        <p:spPr>
          <a:xfrm>
            <a:off x="468868" y="1498402"/>
            <a:ext cx="6682978" cy="428625"/>
          </a:xfrm>
          <a:prstGeom prst="rect">
            <a:avLst/>
          </a:prstGeom>
          <a:noFill/>
        </p:spPr>
        <p:txBody>
          <a:bodyPr wrap="square" lIns="0" tIns="0" rIns="0" bIns="0" rtlCol="0" anchor="t"/>
          <a:lstStyle/>
          <a:p>
            <a:pPr marL="0" indent="0" algn="l">
              <a:lnSpc>
                <a:spcPts val="1650"/>
              </a:lnSpc>
              <a:buNone/>
            </a:pPr>
            <a:r>
              <a:rPr lang="en-US" sz="1050" dirty="0">
                <a:solidFill>
                  <a:srgbClr val="EEEFF5"/>
                </a:solidFill>
                <a:latin typeface="Montserrat" pitchFamily="34" charset="0"/>
                <a:ea typeface="Montserrat" pitchFamily="34" charset="-122"/>
                <a:cs typeface="Montserrat" pitchFamily="34" charset="-120"/>
              </a:rPr>
              <a:t>Microphone captured static vehicle data with controlled external audio (music). The system effectively extracted the external audio component, confirming correct LMS filtering behavior.</a:t>
            </a:r>
            <a:endParaRPr lang="en-US" sz="1050" dirty="0"/>
          </a:p>
        </p:txBody>
      </p:sp>
      <p:sp>
        <p:nvSpPr>
          <p:cNvPr id="5" name="Text 3"/>
          <p:cNvSpPr/>
          <p:nvPr/>
        </p:nvSpPr>
        <p:spPr>
          <a:xfrm>
            <a:off x="468868" y="2096572"/>
            <a:ext cx="6682978" cy="226457"/>
          </a:xfrm>
          <a:prstGeom prst="rect">
            <a:avLst/>
          </a:prstGeom>
          <a:noFill/>
        </p:spPr>
        <p:txBody>
          <a:bodyPr wrap="none" lIns="0" tIns="0" rIns="0" bIns="0" rtlCol="0" anchor="t"/>
          <a:lstStyle/>
          <a:p>
            <a:pPr marL="0" indent="0" algn="l">
              <a:lnSpc>
                <a:spcPts val="1850"/>
              </a:lnSpc>
              <a:buNone/>
            </a:pPr>
            <a:endParaRPr lang="en-US" sz="1150" dirty="0"/>
          </a:p>
        </p:txBody>
      </p:sp>
      <p:pic>
        <p:nvPicPr>
          <p:cNvPr id="6" name="Image 0" descr="preencoded.png"/>
          <p:cNvPicPr>
            <a:picLocks noChangeAspect="1"/>
          </p:cNvPicPr>
          <p:nvPr/>
        </p:nvPicPr>
        <p:blipFill>
          <a:blip r:embed="rId1"/>
          <a:stretch>
            <a:fillRect/>
          </a:stretch>
        </p:blipFill>
        <p:spPr>
          <a:xfrm>
            <a:off x="468868" y="2096572"/>
            <a:ext cx="6682978" cy="226457"/>
          </a:xfrm>
          <a:prstGeom prst="rect">
            <a:avLst/>
          </a:prstGeom>
        </p:spPr>
      </p:pic>
      <p:pic>
        <p:nvPicPr>
          <p:cNvPr id="7" name="Image 1" descr="preencoded.png"/>
          <p:cNvPicPr>
            <a:picLocks noChangeAspect="1"/>
          </p:cNvPicPr>
          <p:nvPr/>
        </p:nvPicPr>
        <p:blipFill>
          <a:blip r:embed="rId2"/>
          <a:stretch>
            <a:fillRect/>
          </a:stretch>
        </p:blipFill>
        <p:spPr>
          <a:xfrm>
            <a:off x="468868" y="2492573"/>
            <a:ext cx="6507480" cy="3383280"/>
          </a:xfrm>
          <a:prstGeom prst="rect">
            <a:avLst/>
          </a:prstGeom>
        </p:spPr>
      </p:pic>
      <p:pic>
        <p:nvPicPr>
          <p:cNvPr id="8" name="Image 2" descr="preencoded.png"/>
          <p:cNvPicPr>
            <a:picLocks noChangeAspect="1"/>
          </p:cNvPicPr>
          <p:nvPr/>
        </p:nvPicPr>
        <p:blipFill>
          <a:blip r:embed="rId3"/>
          <a:stretch>
            <a:fillRect/>
          </a:stretch>
        </p:blipFill>
        <p:spPr>
          <a:xfrm>
            <a:off x="468868" y="6026587"/>
            <a:ext cx="4069913" cy="2152174"/>
          </a:xfrm>
          <a:prstGeom prst="rect">
            <a:avLst/>
          </a:prstGeom>
        </p:spPr>
      </p:pic>
      <p:sp>
        <p:nvSpPr>
          <p:cNvPr id="9" name="Text 4"/>
          <p:cNvSpPr/>
          <p:nvPr/>
        </p:nvSpPr>
        <p:spPr>
          <a:xfrm>
            <a:off x="7486174" y="1144072"/>
            <a:ext cx="2167771" cy="220385"/>
          </a:xfrm>
          <a:prstGeom prst="rect">
            <a:avLst/>
          </a:prstGeom>
          <a:noFill/>
        </p:spPr>
        <p:txBody>
          <a:bodyPr wrap="none" lIns="0" tIns="0" rIns="0" bIns="0" rtlCol="0" anchor="t"/>
          <a:lstStyle/>
          <a:p>
            <a:pPr marL="0" indent="0" algn="l">
              <a:lnSpc>
                <a:spcPts val="1700"/>
              </a:lnSpc>
              <a:buNone/>
            </a:pPr>
            <a:endParaRPr lang="en-US" sz="1350" dirty="0"/>
          </a:p>
        </p:txBody>
      </p:sp>
      <p:sp>
        <p:nvSpPr>
          <p:cNvPr id="10" name="Text 5"/>
          <p:cNvSpPr/>
          <p:nvPr/>
        </p:nvSpPr>
        <p:spPr>
          <a:xfrm>
            <a:off x="7486174" y="1498402"/>
            <a:ext cx="6682978" cy="642938"/>
          </a:xfrm>
          <a:prstGeom prst="rect">
            <a:avLst/>
          </a:prstGeom>
          <a:noFill/>
        </p:spPr>
        <p:txBody>
          <a:bodyPr wrap="square" lIns="0" tIns="0" rIns="0" bIns="0" rtlCol="0" anchor="t"/>
          <a:lstStyle/>
          <a:p>
            <a:pPr marL="0" indent="0" algn="l">
              <a:lnSpc>
                <a:spcPts val="1650"/>
              </a:lnSpc>
              <a:buNone/>
            </a:pPr>
            <a:r>
              <a:rPr lang="en-US" sz="1050" dirty="0">
                <a:solidFill>
                  <a:srgbClr val="EEEFF5"/>
                </a:solidFill>
                <a:latin typeface="Montserrat" pitchFamily="34" charset="0"/>
                <a:ea typeface="Montserrat" pitchFamily="34" charset="-122"/>
                <a:cs typeface="Montserrat" pitchFamily="34" charset="-120"/>
              </a:rPr>
              <a:t>Microphone and IMU captured data while the vehicle was moving with music and road/engine noise. LMS filtering effectively separated external audio despite dynamic motion, with minor inconsistencies due to sudden changes.</a:t>
            </a:r>
            <a:endParaRPr lang="en-US" sz="1050" dirty="0"/>
          </a:p>
        </p:txBody>
      </p:sp>
      <p:sp>
        <p:nvSpPr>
          <p:cNvPr id="11" name="Text 6"/>
          <p:cNvSpPr/>
          <p:nvPr/>
        </p:nvSpPr>
        <p:spPr>
          <a:xfrm>
            <a:off x="7486174" y="2310884"/>
            <a:ext cx="6682978" cy="226457"/>
          </a:xfrm>
          <a:prstGeom prst="rect">
            <a:avLst/>
          </a:prstGeom>
          <a:noFill/>
        </p:spPr>
        <p:txBody>
          <a:bodyPr wrap="none" lIns="0" tIns="0" rIns="0" bIns="0" rtlCol="0" anchor="t"/>
          <a:lstStyle/>
          <a:p>
            <a:pPr marL="0" indent="0" algn="l">
              <a:lnSpc>
                <a:spcPts val="1850"/>
              </a:lnSpc>
              <a:buNone/>
            </a:pPr>
            <a:endParaRPr lang="en-US" sz="1150" dirty="0"/>
          </a:p>
        </p:txBody>
      </p:sp>
      <p:pic>
        <p:nvPicPr>
          <p:cNvPr id="12" name="Image 3" descr="preencoded.png"/>
          <p:cNvPicPr>
            <a:picLocks noChangeAspect="1"/>
          </p:cNvPicPr>
          <p:nvPr/>
        </p:nvPicPr>
        <p:blipFill>
          <a:blip r:embed="rId1"/>
          <a:stretch>
            <a:fillRect/>
          </a:stretch>
        </p:blipFill>
        <p:spPr>
          <a:xfrm>
            <a:off x="7486174" y="2310884"/>
            <a:ext cx="6682978" cy="226457"/>
          </a:xfrm>
          <a:prstGeom prst="rect">
            <a:avLst/>
          </a:prstGeom>
        </p:spPr>
      </p:pic>
      <p:pic>
        <p:nvPicPr>
          <p:cNvPr id="13" name="Image 4" descr="preencoded.png"/>
          <p:cNvPicPr>
            <a:picLocks noChangeAspect="1"/>
          </p:cNvPicPr>
          <p:nvPr/>
        </p:nvPicPr>
        <p:blipFill>
          <a:blip r:embed="rId4"/>
          <a:stretch>
            <a:fillRect/>
          </a:stretch>
        </p:blipFill>
        <p:spPr>
          <a:xfrm>
            <a:off x="7486174" y="2706886"/>
            <a:ext cx="5859780" cy="53721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4479" y="602813"/>
            <a:ext cx="4469844" cy="558641"/>
          </a:xfrm>
          <a:prstGeom prst="rect">
            <a:avLst/>
          </a:prstGeom>
          <a:noFill/>
        </p:spPr>
        <p:txBody>
          <a:bodyPr wrap="none" lIns="0" tIns="0" rIns="0" bIns="0" rtlCol="0" anchor="t"/>
          <a:lstStyle/>
          <a:p>
            <a:pPr marL="0" indent="0" algn="l">
              <a:lnSpc>
                <a:spcPts val="4350"/>
              </a:lnSpc>
              <a:buNone/>
            </a:pPr>
            <a:r>
              <a:rPr lang="en-US" sz="3500" b="1" dirty="0">
                <a:solidFill>
                  <a:srgbClr val="9998FF"/>
                </a:solidFill>
                <a:latin typeface="Montserrat" pitchFamily="34" charset="0"/>
                <a:ea typeface="Barlow Bold" pitchFamily="34" charset="-122"/>
                <a:cs typeface="Montserrat" pitchFamily="34" charset="0"/>
              </a:rPr>
              <a:t>System for Car cabin</a:t>
            </a:r>
            <a:endParaRPr lang="en-US" sz="3500" dirty="0">
              <a:latin typeface="Montserrat" pitchFamily="34" charset="0"/>
              <a:cs typeface="Montserrat" pitchFamily="34" charset="0"/>
            </a:endParaRPr>
          </a:p>
        </p:txBody>
      </p:sp>
      <p:sp>
        <p:nvSpPr>
          <p:cNvPr id="3" name="Text 1"/>
          <p:cNvSpPr/>
          <p:nvPr/>
        </p:nvSpPr>
        <p:spPr>
          <a:xfrm>
            <a:off x="594479" y="1501140"/>
            <a:ext cx="13441442" cy="271820"/>
          </a:xfrm>
          <a:prstGeom prst="rect">
            <a:avLst/>
          </a:prstGeom>
          <a:noFill/>
        </p:spPr>
        <p:txBody>
          <a:bodyPr wrap="none" lIns="0" tIns="0" rIns="0" bIns="0" rtlCol="0" anchor="t"/>
          <a:lstStyle/>
          <a:p>
            <a:pPr marL="0" indent="0" algn="l">
              <a:lnSpc>
                <a:spcPts val="2100"/>
              </a:lnSpc>
              <a:buNone/>
            </a:pPr>
            <a:r>
              <a:rPr lang="en-US" sz="1300" dirty="0">
                <a:solidFill>
                  <a:srgbClr val="EEEFF5"/>
                </a:solidFill>
                <a:latin typeface="Montserrat" pitchFamily="34" charset="0"/>
                <a:ea typeface="Montserrat" pitchFamily="34" charset="-122"/>
                <a:cs typeface="Montserrat" pitchFamily="34" charset="-120"/>
              </a:rPr>
              <a:t>This prototype was designed for direct integration into the vehicle's interior, aiming for seamless noise suppression within the passenger compartment.</a:t>
            </a:r>
            <a:endParaRPr lang="en-US" sz="1300" dirty="0"/>
          </a:p>
        </p:txBody>
      </p:sp>
      <p:pic>
        <p:nvPicPr>
          <p:cNvPr id="4" name="Image 0" descr="preencoded.png"/>
          <p:cNvPicPr>
            <a:picLocks noChangeAspect="1"/>
          </p:cNvPicPr>
          <p:nvPr/>
        </p:nvPicPr>
        <p:blipFill>
          <a:blip r:embed="rId1"/>
          <a:stretch>
            <a:fillRect/>
          </a:stretch>
        </p:blipFill>
        <p:spPr>
          <a:xfrm>
            <a:off x="3004185" y="1963936"/>
            <a:ext cx="8621911" cy="3098959"/>
          </a:xfrm>
          <a:prstGeom prst="rect">
            <a:avLst/>
          </a:prstGeom>
        </p:spPr>
      </p:pic>
      <p:pic>
        <p:nvPicPr>
          <p:cNvPr id="5" name="Image 1" descr="preencoded.png"/>
          <p:cNvPicPr>
            <a:picLocks noChangeAspect="1"/>
          </p:cNvPicPr>
          <p:nvPr/>
        </p:nvPicPr>
        <p:blipFill>
          <a:blip r:embed="rId2"/>
          <a:stretch>
            <a:fillRect/>
          </a:stretch>
        </p:blipFill>
        <p:spPr>
          <a:xfrm>
            <a:off x="2999303" y="5253871"/>
            <a:ext cx="8631793" cy="237291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5452" y="593527"/>
            <a:ext cx="5680591" cy="709970"/>
          </a:xfrm>
          <a:prstGeom prst="rect">
            <a:avLst/>
          </a:prstGeom>
          <a:noFill/>
        </p:spPr>
        <p:txBody>
          <a:bodyPr wrap="none" lIns="0" tIns="0" rIns="0" bIns="0" rtlCol="0" anchor="t"/>
          <a:lstStyle/>
          <a:p>
            <a:pPr marL="0" indent="0" algn="l">
              <a:lnSpc>
                <a:spcPts val="5550"/>
              </a:lnSpc>
              <a:buNone/>
            </a:pPr>
            <a:r>
              <a:rPr lang="en-US" sz="4450" b="1" dirty="0">
                <a:solidFill>
                  <a:srgbClr val="9998FF"/>
                </a:solidFill>
                <a:latin typeface="Montserrat" pitchFamily="34" charset="0"/>
                <a:ea typeface="Barlow Bold" pitchFamily="34" charset="-122"/>
                <a:cs typeface="Montserrat" pitchFamily="34" charset="0"/>
              </a:rPr>
              <a:t>System Prototype</a:t>
            </a:r>
            <a:endParaRPr lang="en-US" sz="4450" dirty="0">
              <a:latin typeface="Montserrat" pitchFamily="34" charset="0"/>
              <a:cs typeface="Montserrat" pitchFamily="34" charset="0"/>
            </a:endParaRPr>
          </a:p>
        </p:txBody>
      </p:sp>
      <p:sp>
        <p:nvSpPr>
          <p:cNvPr id="3" name="Text 1"/>
          <p:cNvSpPr/>
          <p:nvPr/>
        </p:nvSpPr>
        <p:spPr>
          <a:xfrm>
            <a:off x="755452" y="1735217"/>
            <a:ext cx="13119497" cy="345281"/>
          </a:xfrm>
          <a:prstGeom prst="rect">
            <a:avLst/>
          </a:prstGeom>
          <a:noFill/>
        </p:spPr>
        <p:txBody>
          <a:bodyPr wrap="none" lIns="0" tIns="0" rIns="0" bIns="0" rtlCol="0" anchor="t"/>
          <a:lstStyle/>
          <a:p>
            <a:pPr marL="0" indent="0" algn="l">
              <a:lnSpc>
                <a:spcPts val="2700"/>
              </a:lnSpc>
              <a:buNone/>
            </a:pPr>
            <a:r>
              <a:rPr lang="en-US" sz="1650" dirty="0">
                <a:solidFill>
                  <a:srgbClr val="EEEFF5"/>
                </a:solidFill>
                <a:latin typeface="Montserrat" pitchFamily="34" charset="0"/>
                <a:ea typeface="Montserrat" pitchFamily="34" charset="-122"/>
                <a:cs typeface="Montserrat" pitchFamily="34" charset="-120"/>
              </a:rPr>
              <a:t>Two system prototypes were developed: one for integration within the car cabin and another as a replacement system.</a:t>
            </a:r>
            <a:endParaRPr lang="en-US" sz="1650" dirty="0"/>
          </a:p>
        </p:txBody>
      </p:sp>
      <p:sp>
        <p:nvSpPr>
          <p:cNvPr id="4" name="Text 2"/>
          <p:cNvSpPr/>
          <p:nvPr/>
        </p:nvSpPr>
        <p:spPr>
          <a:xfrm>
            <a:off x="755452" y="2404229"/>
            <a:ext cx="2840236" cy="355044"/>
          </a:xfrm>
          <a:prstGeom prst="rect">
            <a:avLst/>
          </a:prstGeom>
          <a:noFill/>
        </p:spPr>
        <p:txBody>
          <a:bodyPr wrap="none" lIns="0" tIns="0" rIns="0" bIns="0" rtlCol="0" anchor="t"/>
          <a:lstStyle/>
          <a:p>
            <a:pPr marL="0" indent="0" algn="l">
              <a:lnSpc>
                <a:spcPts val="2750"/>
              </a:lnSpc>
              <a:buNone/>
            </a:pPr>
            <a:r>
              <a:rPr lang="en-US" sz="2200" b="1" dirty="0">
                <a:solidFill>
                  <a:srgbClr val="9998FF"/>
                </a:solidFill>
                <a:latin typeface="Montserrat" pitchFamily="34" charset="0"/>
                <a:ea typeface="Barlow Bold" pitchFamily="34" charset="-122"/>
                <a:cs typeface="Montserrat" pitchFamily="34" charset="0"/>
              </a:rPr>
              <a:t>Replacement System</a:t>
            </a:r>
            <a:endParaRPr lang="en-US" sz="2200" dirty="0">
              <a:latin typeface="Montserrat" pitchFamily="34" charset="0"/>
              <a:cs typeface="Montserrat" pitchFamily="34" charset="0"/>
            </a:endParaRPr>
          </a:p>
        </p:txBody>
      </p:sp>
      <p:sp>
        <p:nvSpPr>
          <p:cNvPr id="5" name="Text 3"/>
          <p:cNvSpPr/>
          <p:nvPr/>
        </p:nvSpPr>
        <p:spPr>
          <a:xfrm>
            <a:off x="755452" y="3083004"/>
            <a:ext cx="13119497" cy="690563"/>
          </a:xfrm>
          <a:prstGeom prst="rect">
            <a:avLst/>
          </a:prstGeom>
          <a:noFill/>
        </p:spPr>
        <p:txBody>
          <a:bodyPr wrap="square" lIns="0" tIns="0" rIns="0" bIns="0" rtlCol="0" anchor="t"/>
          <a:lstStyle/>
          <a:p>
            <a:pPr marL="0" indent="0" algn="l">
              <a:lnSpc>
                <a:spcPts val="2700"/>
              </a:lnSpc>
              <a:buNone/>
            </a:pPr>
            <a:r>
              <a:rPr lang="en-US" sz="1650" dirty="0">
                <a:solidFill>
                  <a:srgbClr val="EEEFF5"/>
                </a:solidFill>
                <a:latin typeface="Montserrat" pitchFamily="34" charset="0"/>
                <a:ea typeface="Montserrat" pitchFamily="34" charset="-122"/>
                <a:cs typeface="Montserrat" pitchFamily="34" charset="-120"/>
              </a:rPr>
              <a:t>An alternative system was developed as a replacement for the car cabin system, offering a different approach to active noise cancellation.</a:t>
            </a:r>
            <a:endParaRPr lang="en-US" sz="1650" dirty="0"/>
          </a:p>
        </p:txBody>
      </p:sp>
      <p:pic>
        <p:nvPicPr>
          <p:cNvPr id="6" name="Image 0" descr="preencoded.png"/>
          <p:cNvPicPr>
            <a:picLocks noChangeAspect="1"/>
          </p:cNvPicPr>
          <p:nvPr/>
        </p:nvPicPr>
        <p:blipFill>
          <a:blip r:embed="rId1"/>
          <a:stretch>
            <a:fillRect/>
          </a:stretch>
        </p:blipFill>
        <p:spPr>
          <a:xfrm>
            <a:off x="1590437" y="4016335"/>
            <a:ext cx="11449526" cy="36215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41033" y="633532"/>
            <a:ext cx="6943249" cy="602575"/>
          </a:xfrm>
          <a:prstGeom prst="rect">
            <a:avLst/>
          </a:prstGeom>
          <a:noFill/>
        </p:spPr>
        <p:txBody>
          <a:bodyPr wrap="none" lIns="0" tIns="0" rIns="0" bIns="0" rtlCol="0" anchor="t"/>
          <a:lstStyle/>
          <a:p>
            <a:pPr marL="0" indent="0" algn="l">
              <a:lnSpc>
                <a:spcPts val="4700"/>
              </a:lnSpc>
              <a:buNone/>
            </a:pPr>
            <a:r>
              <a:rPr lang="en-US" sz="3750" b="1" dirty="0">
                <a:solidFill>
                  <a:srgbClr val="9998FF"/>
                </a:solidFill>
                <a:latin typeface="Montserrat" pitchFamily="34" charset="0"/>
                <a:ea typeface="Barlow Bold" pitchFamily="34" charset="-122"/>
                <a:cs typeface="Montserrat" pitchFamily="34" charset="0"/>
              </a:rPr>
              <a:t>Next Steps: Future Development</a:t>
            </a:r>
            <a:endParaRPr lang="en-US" sz="3750" dirty="0">
              <a:latin typeface="Montserrat" pitchFamily="34" charset="0"/>
              <a:cs typeface="Montserrat" pitchFamily="34" charset="0"/>
            </a:endParaRPr>
          </a:p>
        </p:txBody>
      </p:sp>
      <p:sp>
        <p:nvSpPr>
          <p:cNvPr id="3" name="Text 1"/>
          <p:cNvSpPr/>
          <p:nvPr/>
        </p:nvSpPr>
        <p:spPr>
          <a:xfrm>
            <a:off x="641033" y="1602343"/>
            <a:ext cx="13348335" cy="292894"/>
          </a:xfrm>
          <a:prstGeom prst="rect">
            <a:avLst/>
          </a:prstGeom>
          <a:noFill/>
        </p:spPr>
        <p:txBody>
          <a:bodyPr wrap="none" lIns="0" tIns="0" rIns="0" bIns="0" rtlCol="0" anchor="t"/>
          <a:lstStyle/>
          <a:p>
            <a:pPr marL="0" indent="0" algn="l">
              <a:lnSpc>
                <a:spcPts val="2300"/>
              </a:lnSpc>
              <a:buNone/>
            </a:pPr>
            <a:r>
              <a:rPr lang="en-US" sz="1400" dirty="0">
                <a:solidFill>
                  <a:srgbClr val="EEEFF5"/>
                </a:solidFill>
                <a:latin typeface="Montserrat" pitchFamily="34" charset="0"/>
                <a:ea typeface="Montserrat" pitchFamily="34" charset="-122"/>
                <a:cs typeface="Montserrat" pitchFamily="34" charset="-120"/>
              </a:rPr>
              <a:t>The next phase involves developing a real-time feedback control system and refining the LMS filter parameters for dynamic conditions.</a:t>
            </a:r>
            <a:endParaRPr lang="en-US" sz="1400" dirty="0"/>
          </a:p>
        </p:txBody>
      </p:sp>
      <p:pic>
        <p:nvPicPr>
          <p:cNvPr id="4" name="Image 0" descr="preencoded.png"/>
          <p:cNvPicPr>
            <a:picLocks noChangeAspect="1"/>
          </p:cNvPicPr>
          <p:nvPr/>
        </p:nvPicPr>
        <p:blipFill>
          <a:blip r:embed="rId1"/>
          <a:stretch>
            <a:fillRect/>
          </a:stretch>
        </p:blipFill>
        <p:spPr>
          <a:xfrm>
            <a:off x="641033" y="2101215"/>
            <a:ext cx="915829" cy="1098947"/>
          </a:xfrm>
          <a:prstGeom prst="rect">
            <a:avLst/>
          </a:prstGeom>
        </p:spPr>
      </p:pic>
      <p:sp>
        <p:nvSpPr>
          <p:cNvPr id="5" name="Text 2"/>
          <p:cNvSpPr/>
          <p:nvPr>
            <p:custDataLst>
              <p:tags r:id="rId2"/>
            </p:custDataLst>
          </p:nvPr>
        </p:nvSpPr>
        <p:spPr>
          <a:xfrm>
            <a:off x="1739979" y="2284333"/>
            <a:ext cx="3012043" cy="301228"/>
          </a:xfrm>
          <a:prstGeom prst="rect">
            <a:avLst/>
          </a:prstGeom>
          <a:noFill/>
        </p:spPr>
        <p:txBody>
          <a:bodyPr wrap="none" lIns="0" tIns="0" rIns="0" bIns="0" rtlCol="0" anchor="t"/>
          <a:lstStyle/>
          <a:p>
            <a:pPr marL="0" indent="0" algn="l">
              <a:lnSpc>
                <a:spcPts val="2350"/>
              </a:lnSpc>
              <a:buNone/>
            </a:pPr>
            <a:r>
              <a:rPr lang="en-US" sz="1850" b="1" dirty="0">
                <a:solidFill>
                  <a:srgbClr val="EEEFF5"/>
                </a:solidFill>
                <a:latin typeface="Montserrat" pitchFamily="34" charset="0"/>
                <a:ea typeface="Barlow Bold" pitchFamily="34" charset="-122"/>
                <a:cs typeface="Montserrat" pitchFamily="34" charset="0"/>
              </a:rPr>
              <a:t>Real-Time Feedback Control</a:t>
            </a:r>
            <a:endParaRPr lang="en-US" sz="1850" dirty="0">
              <a:latin typeface="Montserrat" pitchFamily="34" charset="0"/>
              <a:cs typeface="Montserrat" pitchFamily="34" charset="0"/>
            </a:endParaRPr>
          </a:p>
        </p:txBody>
      </p:sp>
      <p:sp>
        <p:nvSpPr>
          <p:cNvPr id="6" name="Text 3"/>
          <p:cNvSpPr/>
          <p:nvPr>
            <p:custDataLst>
              <p:tags r:id="rId3"/>
            </p:custDataLst>
          </p:nvPr>
        </p:nvSpPr>
        <p:spPr>
          <a:xfrm>
            <a:off x="1739979" y="2695456"/>
            <a:ext cx="12249388" cy="292894"/>
          </a:xfrm>
          <a:prstGeom prst="rect">
            <a:avLst/>
          </a:prstGeom>
          <a:noFill/>
        </p:spPr>
        <p:txBody>
          <a:bodyPr wrap="none" lIns="0" tIns="0" rIns="0" bIns="0" rtlCol="0" anchor="t"/>
          <a:lstStyle/>
          <a:p>
            <a:pPr marL="0" indent="0" algn="l">
              <a:lnSpc>
                <a:spcPts val="2300"/>
              </a:lnSpc>
              <a:buNone/>
            </a:pPr>
            <a:r>
              <a:rPr lang="en-US" sz="1400" dirty="0">
                <a:solidFill>
                  <a:srgbClr val="EEEFF5"/>
                </a:solidFill>
                <a:latin typeface="Montserrat" pitchFamily="34" charset="0"/>
                <a:ea typeface="Montserrat" pitchFamily="34" charset="-122"/>
                <a:cs typeface="Montserrat" pitchFamily="34" charset="-120"/>
              </a:rPr>
              <a:t>Develop and test a system linking error signal output to an anti-phase speaker system for real-time active noise cancellation.</a:t>
            </a:r>
            <a:endParaRPr lang="en-US" sz="1400" dirty="0"/>
          </a:p>
        </p:txBody>
      </p:sp>
      <p:pic>
        <p:nvPicPr>
          <p:cNvPr id="7" name="Image 1" descr="preencoded.png"/>
          <p:cNvPicPr>
            <a:picLocks noChangeAspect="1"/>
          </p:cNvPicPr>
          <p:nvPr/>
        </p:nvPicPr>
        <p:blipFill>
          <a:blip r:embed="rId4"/>
          <a:stretch>
            <a:fillRect/>
          </a:stretch>
        </p:blipFill>
        <p:spPr>
          <a:xfrm>
            <a:off x="641033" y="3200162"/>
            <a:ext cx="915829" cy="1098947"/>
          </a:xfrm>
          <a:prstGeom prst="rect">
            <a:avLst/>
          </a:prstGeom>
        </p:spPr>
      </p:pic>
      <p:sp>
        <p:nvSpPr>
          <p:cNvPr id="8" name="Text 4"/>
          <p:cNvSpPr/>
          <p:nvPr>
            <p:custDataLst>
              <p:tags r:id="rId5"/>
            </p:custDataLst>
          </p:nvPr>
        </p:nvSpPr>
        <p:spPr>
          <a:xfrm>
            <a:off x="1739979" y="3383280"/>
            <a:ext cx="3042166" cy="301228"/>
          </a:xfrm>
          <a:prstGeom prst="rect">
            <a:avLst/>
          </a:prstGeom>
          <a:noFill/>
        </p:spPr>
        <p:txBody>
          <a:bodyPr wrap="none" lIns="0" tIns="0" rIns="0" bIns="0" rtlCol="0" anchor="t"/>
          <a:lstStyle/>
          <a:p>
            <a:pPr marL="0" indent="0" algn="l">
              <a:lnSpc>
                <a:spcPts val="2350"/>
              </a:lnSpc>
              <a:buNone/>
            </a:pPr>
            <a:r>
              <a:rPr lang="en-US" sz="1850" b="1" dirty="0">
                <a:solidFill>
                  <a:srgbClr val="EEEFF5"/>
                </a:solidFill>
                <a:latin typeface="Montserrat" pitchFamily="34" charset="0"/>
                <a:ea typeface="Barlow Bold" pitchFamily="34" charset="-122"/>
                <a:cs typeface="Montserrat" pitchFamily="34" charset="0"/>
              </a:rPr>
              <a:t>Filter Parameter Refinement</a:t>
            </a:r>
            <a:endParaRPr lang="en-US" sz="1850" dirty="0">
              <a:latin typeface="Montserrat" pitchFamily="34" charset="0"/>
              <a:cs typeface="Montserrat" pitchFamily="34" charset="0"/>
            </a:endParaRPr>
          </a:p>
        </p:txBody>
      </p:sp>
      <p:sp>
        <p:nvSpPr>
          <p:cNvPr id="9" name="Text 5"/>
          <p:cNvSpPr/>
          <p:nvPr>
            <p:custDataLst>
              <p:tags r:id="rId6"/>
            </p:custDataLst>
          </p:nvPr>
        </p:nvSpPr>
        <p:spPr>
          <a:xfrm>
            <a:off x="1739979" y="3794403"/>
            <a:ext cx="12249388" cy="292894"/>
          </a:xfrm>
          <a:prstGeom prst="rect">
            <a:avLst/>
          </a:prstGeom>
          <a:noFill/>
        </p:spPr>
        <p:txBody>
          <a:bodyPr wrap="none" lIns="0" tIns="0" rIns="0" bIns="0" rtlCol="0" anchor="t"/>
          <a:lstStyle/>
          <a:p>
            <a:pPr marL="0" indent="0" algn="l">
              <a:lnSpc>
                <a:spcPts val="2300"/>
              </a:lnSpc>
              <a:buNone/>
            </a:pPr>
            <a:r>
              <a:rPr lang="en-US" sz="1400" dirty="0">
                <a:solidFill>
                  <a:srgbClr val="EEEFF5"/>
                </a:solidFill>
                <a:latin typeface="Montserrat" pitchFamily="34" charset="0"/>
                <a:ea typeface="Montserrat" pitchFamily="34" charset="-122"/>
                <a:cs typeface="Montserrat" pitchFamily="34" charset="-120"/>
              </a:rPr>
              <a:t>Optimize LMS filter parameters, possibly using NLMS, for better stability in highly variable environments.</a:t>
            </a:r>
            <a:endParaRPr lang="en-US" sz="1400" dirty="0"/>
          </a:p>
        </p:txBody>
      </p:sp>
      <p:pic>
        <p:nvPicPr>
          <p:cNvPr id="10" name="Image 2" descr="preencoded.png"/>
          <p:cNvPicPr>
            <a:picLocks noChangeAspect="1"/>
          </p:cNvPicPr>
          <p:nvPr/>
        </p:nvPicPr>
        <p:blipFill>
          <a:blip r:embed="rId7"/>
          <a:stretch>
            <a:fillRect/>
          </a:stretch>
        </p:blipFill>
        <p:spPr>
          <a:xfrm>
            <a:off x="641033" y="4299109"/>
            <a:ext cx="915829" cy="1098947"/>
          </a:xfrm>
          <a:prstGeom prst="rect">
            <a:avLst/>
          </a:prstGeom>
        </p:spPr>
      </p:pic>
      <p:sp>
        <p:nvSpPr>
          <p:cNvPr id="11" name="Text 6"/>
          <p:cNvSpPr/>
          <p:nvPr>
            <p:custDataLst>
              <p:tags r:id="rId8"/>
            </p:custDataLst>
          </p:nvPr>
        </p:nvSpPr>
        <p:spPr>
          <a:xfrm>
            <a:off x="1739979" y="4482227"/>
            <a:ext cx="2410063" cy="301228"/>
          </a:xfrm>
          <a:prstGeom prst="rect">
            <a:avLst/>
          </a:prstGeom>
          <a:noFill/>
        </p:spPr>
        <p:txBody>
          <a:bodyPr wrap="none" lIns="0" tIns="0" rIns="0" bIns="0" rtlCol="0" anchor="t"/>
          <a:lstStyle/>
          <a:p>
            <a:pPr marL="0" indent="0" algn="l">
              <a:lnSpc>
                <a:spcPts val="2350"/>
              </a:lnSpc>
              <a:buNone/>
            </a:pPr>
            <a:r>
              <a:rPr lang="en-US" sz="1850" b="1" dirty="0">
                <a:solidFill>
                  <a:srgbClr val="EEEFF5"/>
                </a:solidFill>
                <a:latin typeface="Montserrat" pitchFamily="34" charset="0"/>
                <a:ea typeface="Barlow Bold" pitchFamily="34" charset="-122"/>
                <a:cs typeface="Montserrat" pitchFamily="34" charset="0"/>
              </a:rPr>
              <a:t>Speaker Integration</a:t>
            </a:r>
            <a:endParaRPr lang="en-US" sz="1850" dirty="0">
              <a:latin typeface="Montserrat" pitchFamily="34" charset="0"/>
              <a:cs typeface="Montserrat" pitchFamily="34" charset="0"/>
            </a:endParaRPr>
          </a:p>
        </p:txBody>
      </p:sp>
      <p:sp>
        <p:nvSpPr>
          <p:cNvPr id="12" name="Text 7"/>
          <p:cNvSpPr/>
          <p:nvPr>
            <p:custDataLst>
              <p:tags r:id="rId9"/>
            </p:custDataLst>
          </p:nvPr>
        </p:nvSpPr>
        <p:spPr>
          <a:xfrm>
            <a:off x="1739979" y="4893350"/>
            <a:ext cx="12249388" cy="292894"/>
          </a:xfrm>
          <a:prstGeom prst="rect">
            <a:avLst/>
          </a:prstGeom>
          <a:noFill/>
        </p:spPr>
        <p:txBody>
          <a:bodyPr wrap="none" lIns="0" tIns="0" rIns="0" bIns="0" rtlCol="0" anchor="t"/>
          <a:lstStyle/>
          <a:p>
            <a:pPr marL="0" indent="0" algn="l">
              <a:lnSpc>
                <a:spcPts val="2300"/>
              </a:lnSpc>
              <a:buNone/>
            </a:pPr>
            <a:r>
              <a:rPr lang="en-US" sz="1400" dirty="0">
                <a:solidFill>
                  <a:srgbClr val="EEEFF5"/>
                </a:solidFill>
                <a:latin typeface="Montserrat" pitchFamily="34" charset="0"/>
                <a:ea typeface="Montserrat" pitchFamily="34" charset="-122"/>
                <a:cs typeface="Montserrat" pitchFamily="34" charset="-120"/>
              </a:rPr>
              <a:t>Complete real-time speaker integration, exploring different interfacing and buffering strategies to overcome feedback delay.</a:t>
            </a:r>
            <a:endParaRPr lang="en-US" sz="1400" dirty="0"/>
          </a:p>
        </p:txBody>
      </p:sp>
      <p:pic>
        <p:nvPicPr>
          <p:cNvPr id="13" name="Image 3" descr="preencoded.png"/>
          <p:cNvPicPr>
            <a:picLocks noChangeAspect="1"/>
          </p:cNvPicPr>
          <p:nvPr/>
        </p:nvPicPr>
        <p:blipFill>
          <a:blip r:embed="rId10"/>
          <a:stretch>
            <a:fillRect/>
          </a:stretch>
        </p:blipFill>
        <p:spPr>
          <a:xfrm>
            <a:off x="641033" y="5398056"/>
            <a:ext cx="915829" cy="1098947"/>
          </a:xfrm>
          <a:prstGeom prst="rect">
            <a:avLst/>
          </a:prstGeom>
        </p:spPr>
      </p:pic>
      <p:sp>
        <p:nvSpPr>
          <p:cNvPr id="14" name="Text 8"/>
          <p:cNvSpPr/>
          <p:nvPr>
            <p:custDataLst>
              <p:tags r:id="rId11"/>
            </p:custDataLst>
          </p:nvPr>
        </p:nvSpPr>
        <p:spPr>
          <a:xfrm>
            <a:off x="1739979" y="5581174"/>
            <a:ext cx="2781538" cy="301228"/>
          </a:xfrm>
          <a:prstGeom prst="rect">
            <a:avLst/>
          </a:prstGeom>
          <a:noFill/>
        </p:spPr>
        <p:txBody>
          <a:bodyPr wrap="none" lIns="0" tIns="0" rIns="0" bIns="0" rtlCol="0" anchor="t"/>
          <a:lstStyle/>
          <a:p>
            <a:pPr marL="0" indent="0" algn="l">
              <a:lnSpc>
                <a:spcPts val="2350"/>
              </a:lnSpc>
              <a:buNone/>
            </a:pPr>
            <a:r>
              <a:rPr lang="en-US" sz="1850" b="1" dirty="0">
                <a:solidFill>
                  <a:srgbClr val="EEEFF5"/>
                </a:solidFill>
                <a:latin typeface="Montserrat" pitchFamily="34" charset="0"/>
                <a:ea typeface="Barlow Bold" pitchFamily="34" charset="-122"/>
                <a:cs typeface="Montserrat" pitchFamily="34" charset="0"/>
              </a:rPr>
              <a:t>System Design Discussion</a:t>
            </a:r>
            <a:endParaRPr lang="en-US" sz="1850" dirty="0">
              <a:latin typeface="Montserrat" pitchFamily="34" charset="0"/>
              <a:cs typeface="Montserrat" pitchFamily="34" charset="0"/>
            </a:endParaRPr>
          </a:p>
        </p:txBody>
      </p:sp>
      <p:sp>
        <p:nvSpPr>
          <p:cNvPr id="15" name="Text 9"/>
          <p:cNvSpPr/>
          <p:nvPr>
            <p:custDataLst>
              <p:tags r:id="rId12"/>
            </p:custDataLst>
          </p:nvPr>
        </p:nvSpPr>
        <p:spPr>
          <a:xfrm>
            <a:off x="1739979" y="5992297"/>
            <a:ext cx="12249388" cy="292894"/>
          </a:xfrm>
          <a:prstGeom prst="rect">
            <a:avLst/>
          </a:prstGeom>
          <a:noFill/>
        </p:spPr>
        <p:txBody>
          <a:bodyPr wrap="none" lIns="0" tIns="0" rIns="0" bIns="0" rtlCol="0" anchor="t"/>
          <a:lstStyle/>
          <a:p>
            <a:pPr marL="0" indent="0" algn="l">
              <a:lnSpc>
                <a:spcPts val="2300"/>
              </a:lnSpc>
              <a:buNone/>
            </a:pPr>
            <a:r>
              <a:rPr lang="en-US" sz="1400" dirty="0">
                <a:solidFill>
                  <a:srgbClr val="EEEFF5"/>
                </a:solidFill>
                <a:latin typeface="Montserrat" pitchFamily="34" charset="0"/>
                <a:ea typeface="Montserrat" pitchFamily="34" charset="-122"/>
                <a:cs typeface="Montserrat" pitchFamily="34" charset="-120"/>
              </a:rPr>
              <a:t>Conduct a detailed discussion on the end-to-end architecture of the noise suppression system.</a:t>
            </a:r>
            <a:endParaRPr lang="en-US" sz="1400" dirty="0"/>
          </a:p>
        </p:txBody>
      </p:sp>
      <p:pic>
        <p:nvPicPr>
          <p:cNvPr id="16" name="Image 4" descr="preencoded.png"/>
          <p:cNvPicPr>
            <a:picLocks noChangeAspect="1"/>
          </p:cNvPicPr>
          <p:nvPr/>
        </p:nvPicPr>
        <p:blipFill>
          <a:blip r:embed="rId13"/>
          <a:stretch>
            <a:fillRect/>
          </a:stretch>
        </p:blipFill>
        <p:spPr>
          <a:xfrm>
            <a:off x="641033" y="6497002"/>
            <a:ext cx="915829" cy="1098947"/>
          </a:xfrm>
          <a:prstGeom prst="rect">
            <a:avLst/>
          </a:prstGeom>
        </p:spPr>
      </p:pic>
      <p:sp>
        <p:nvSpPr>
          <p:cNvPr id="17" name="Text 10"/>
          <p:cNvSpPr/>
          <p:nvPr>
            <p:custDataLst>
              <p:tags r:id="rId14"/>
            </p:custDataLst>
          </p:nvPr>
        </p:nvSpPr>
        <p:spPr>
          <a:xfrm>
            <a:off x="1739979" y="6680121"/>
            <a:ext cx="2585680" cy="301228"/>
          </a:xfrm>
          <a:prstGeom prst="rect">
            <a:avLst/>
          </a:prstGeom>
          <a:noFill/>
        </p:spPr>
        <p:txBody>
          <a:bodyPr wrap="none" lIns="0" tIns="0" rIns="0" bIns="0" rtlCol="0" anchor="t"/>
          <a:lstStyle/>
          <a:p>
            <a:pPr marL="0" indent="0" algn="l">
              <a:lnSpc>
                <a:spcPts val="2350"/>
              </a:lnSpc>
              <a:buNone/>
            </a:pPr>
            <a:r>
              <a:rPr lang="en-US" sz="1850" b="1" dirty="0">
                <a:solidFill>
                  <a:srgbClr val="EEEFF5"/>
                </a:solidFill>
                <a:latin typeface="Montserrat" pitchFamily="34" charset="0"/>
                <a:ea typeface="Barlow Bold" pitchFamily="34" charset="-122"/>
                <a:cs typeface="Montserrat" pitchFamily="34" charset="0"/>
              </a:rPr>
              <a:t>Dynamic Data Collection</a:t>
            </a:r>
            <a:endParaRPr lang="en-US" sz="1850" dirty="0">
              <a:latin typeface="Montserrat" pitchFamily="34" charset="0"/>
              <a:cs typeface="Montserrat" pitchFamily="34" charset="0"/>
            </a:endParaRPr>
          </a:p>
        </p:txBody>
      </p:sp>
      <p:sp>
        <p:nvSpPr>
          <p:cNvPr id="18" name="Text 11"/>
          <p:cNvSpPr/>
          <p:nvPr>
            <p:custDataLst>
              <p:tags r:id="rId15"/>
            </p:custDataLst>
          </p:nvPr>
        </p:nvSpPr>
        <p:spPr>
          <a:xfrm>
            <a:off x="1739979" y="7091243"/>
            <a:ext cx="12249388" cy="292894"/>
          </a:xfrm>
          <a:prstGeom prst="rect">
            <a:avLst/>
          </a:prstGeom>
          <a:noFill/>
        </p:spPr>
        <p:txBody>
          <a:bodyPr wrap="none" lIns="0" tIns="0" rIns="0" bIns="0" rtlCol="0" anchor="t"/>
          <a:lstStyle/>
          <a:p>
            <a:pPr marL="0" indent="0" algn="l">
              <a:lnSpc>
                <a:spcPts val="2300"/>
              </a:lnSpc>
              <a:buNone/>
            </a:pPr>
            <a:r>
              <a:rPr lang="en-US" sz="1400" dirty="0">
                <a:solidFill>
                  <a:srgbClr val="EEEFF5"/>
                </a:solidFill>
                <a:latin typeface="Montserrat" pitchFamily="34" charset="0"/>
                <a:ea typeface="Montserrat" pitchFamily="34" charset="-122"/>
                <a:cs typeface="Montserrat" pitchFamily="34" charset="-120"/>
              </a:rPr>
              <a:t>Continue gathering IMU and microphone data under diverse driving conditions for system training and validation.</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480786"/>
          </a:xfrm>
          <a:prstGeom prst="rect">
            <a:avLst/>
          </a:prstGeom>
        </p:spPr>
      </p:pic>
      <p:sp>
        <p:nvSpPr>
          <p:cNvPr id="3" name="Text 0"/>
          <p:cNvSpPr/>
          <p:nvPr/>
        </p:nvSpPr>
        <p:spPr>
          <a:xfrm>
            <a:off x="694611" y="3026569"/>
            <a:ext cx="11538228" cy="652820"/>
          </a:xfrm>
          <a:prstGeom prst="rect">
            <a:avLst/>
          </a:prstGeom>
          <a:noFill/>
        </p:spPr>
        <p:txBody>
          <a:bodyPr wrap="none" lIns="0" tIns="0" rIns="0" bIns="0" rtlCol="0" anchor="t"/>
          <a:lstStyle/>
          <a:p>
            <a:pPr marL="0" indent="0" algn="l">
              <a:lnSpc>
                <a:spcPts val="5100"/>
              </a:lnSpc>
              <a:buNone/>
            </a:pPr>
            <a:r>
              <a:rPr lang="en-US" sz="4100" b="1" dirty="0">
                <a:solidFill>
                  <a:srgbClr val="9998FF"/>
                </a:solidFill>
                <a:latin typeface="Montserrat" pitchFamily="34" charset="0"/>
                <a:ea typeface="Barlow Bold" pitchFamily="34" charset="-122"/>
                <a:cs typeface="Montserrat" pitchFamily="34" charset="0"/>
              </a:rPr>
              <a:t>Data Collection Under Controlled Noise Conditions</a:t>
            </a:r>
            <a:endParaRPr lang="en-US" sz="4100" dirty="0">
              <a:latin typeface="Montserrat" pitchFamily="34" charset="0"/>
              <a:cs typeface="Montserrat" pitchFamily="34" charset="0"/>
            </a:endParaRPr>
          </a:p>
        </p:txBody>
      </p:sp>
      <p:sp>
        <p:nvSpPr>
          <p:cNvPr id="4" name="Shape 1"/>
          <p:cNvSpPr/>
          <p:nvPr/>
        </p:nvSpPr>
        <p:spPr>
          <a:xfrm>
            <a:off x="694611" y="3977045"/>
            <a:ext cx="6521410" cy="3709749"/>
          </a:xfrm>
          <a:prstGeom prst="roundRect">
            <a:avLst>
              <a:gd name="adj" fmla="val 4815"/>
            </a:avLst>
          </a:prstGeom>
          <a:solidFill>
            <a:srgbClr val="282C32"/>
          </a:solidFill>
          <a:effectLst>
            <a:outerShdw blurRad="49530" dist="24130" dir="13500000" algn="bl" rotWithShape="0">
              <a:srgbClr val="FFFFFF">
                <a:alpha val="10000"/>
              </a:srgbClr>
            </a:outerShdw>
          </a:effectLst>
        </p:spPr>
      </p:sp>
      <p:sp>
        <p:nvSpPr>
          <p:cNvPr id="5" name="Text 2"/>
          <p:cNvSpPr/>
          <p:nvPr/>
        </p:nvSpPr>
        <p:spPr>
          <a:xfrm>
            <a:off x="892969" y="4175403"/>
            <a:ext cx="2611398" cy="326350"/>
          </a:xfrm>
          <a:prstGeom prst="rect">
            <a:avLst/>
          </a:prstGeom>
          <a:noFill/>
        </p:spPr>
        <p:txBody>
          <a:bodyPr wrap="none" lIns="0" tIns="0" rIns="0" bIns="0" rtlCol="0" anchor="t"/>
          <a:lstStyle/>
          <a:p>
            <a:pPr marL="0" indent="0" algn="l">
              <a:lnSpc>
                <a:spcPts val="2550"/>
              </a:lnSpc>
              <a:buNone/>
            </a:pPr>
            <a:r>
              <a:rPr lang="en-US" sz="2050" b="1" dirty="0">
                <a:solidFill>
                  <a:srgbClr val="EEEFF5"/>
                </a:solidFill>
                <a:latin typeface="Montserrat" pitchFamily="34" charset="0"/>
                <a:ea typeface="Barlow Bold" pitchFamily="34" charset="-122"/>
                <a:cs typeface="Montserrat" pitchFamily="34" charset="0"/>
              </a:rPr>
              <a:t>Noise Configurations</a:t>
            </a:r>
            <a:endParaRPr lang="en-US" sz="2050" dirty="0">
              <a:latin typeface="Montserrat" pitchFamily="34" charset="0"/>
              <a:cs typeface="Montserrat" pitchFamily="34" charset="0"/>
            </a:endParaRPr>
          </a:p>
        </p:txBody>
      </p:sp>
      <p:sp>
        <p:nvSpPr>
          <p:cNvPr id="6" name="Text 3"/>
          <p:cNvSpPr/>
          <p:nvPr/>
        </p:nvSpPr>
        <p:spPr>
          <a:xfrm>
            <a:off x="892969" y="4620816"/>
            <a:ext cx="6124694"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Car engine noise only</a:t>
            </a:r>
            <a:endParaRPr lang="en-US" sz="1550" dirty="0"/>
          </a:p>
        </p:txBody>
      </p:sp>
      <p:sp>
        <p:nvSpPr>
          <p:cNvPr id="7" name="Text 4"/>
          <p:cNvSpPr/>
          <p:nvPr/>
        </p:nvSpPr>
        <p:spPr>
          <a:xfrm>
            <a:off x="892969" y="5007769"/>
            <a:ext cx="6124694"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Engine noise + external sound via internal speakers</a:t>
            </a:r>
            <a:endParaRPr lang="en-US" sz="1550" dirty="0"/>
          </a:p>
        </p:txBody>
      </p:sp>
      <p:sp>
        <p:nvSpPr>
          <p:cNvPr id="8" name="Text 5"/>
          <p:cNvSpPr/>
          <p:nvPr/>
        </p:nvSpPr>
        <p:spPr>
          <a:xfrm>
            <a:off x="892969" y="5394722"/>
            <a:ext cx="6124694" cy="635079"/>
          </a:xfrm>
          <a:prstGeom prst="rect">
            <a:avLst/>
          </a:prstGeom>
          <a:noFill/>
        </p:spPr>
        <p:txBody>
          <a:bodyPr wrap="square" lIns="0" tIns="0" rIns="0" bIns="0" rtlCol="0" anchor="t"/>
          <a:lstStyle/>
          <a:p>
            <a:pPr marL="342900" indent="-342900" algn="l">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Engine noise + external sound + ambient environmental sounds</a:t>
            </a:r>
            <a:endParaRPr lang="en-US" sz="1550" dirty="0"/>
          </a:p>
        </p:txBody>
      </p:sp>
      <p:sp>
        <p:nvSpPr>
          <p:cNvPr id="9" name="Text 6"/>
          <p:cNvSpPr/>
          <p:nvPr/>
        </p:nvSpPr>
        <p:spPr>
          <a:xfrm>
            <a:off x="892969" y="6099215"/>
            <a:ext cx="6124694" cy="317540"/>
          </a:xfrm>
          <a:prstGeom prst="rect">
            <a:avLst/>
          </a:prstGeom>
          <a:noFill/>
        </p:spPr>
        <p:txBody>
          <a:bodyPr wrap="none" lIns="0" tIns="0" rIns="0" bIns="0" rtlCol="0" anchor="t"/>
          <a:lstStyle/>
          <a:p>
            <a:pPr marL="342900" indent="-342900" algn="l">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External sound (music) only</a:t>
            </a:r>
            <a:endParaRPr lang="en-US" sz="1550" dirty="0"/>
          </a:p>
        </p:txBody>
      </p:sp>
      <p:sp>
        <p:nvSpPr>
          <p:cNvPr id="10" name="Text 7"/>
          <p:cNvSpPr/>
          <p:nvPr/>
        </p:nvSpPr>
        <p:spPr>
          <a:xfrm>
            <a:off x="892969" y="6535817"/>
            <a:ext cx="6124694" cy="952619"/>
          </a:xfrm>
          <a:prstGeom prst="rect">
            <a:avLst/>
          </a:prstGeom>
          <a:noFill/>
        </p:spPr>
        <p:txBody>
          <a:bodyPr wrap="square" lIns="0" tIns="0" rIns="0" bIns="0" rtlCol="0" anchor="t"/>
          <a:lstStyle/>
          <a:p>
            <a:pPr marL="0" indent="0" algn="l">
              <a:lnSpc>
                <a:spcPts val="2500"/>
              </a:lnSpc>
              <a:buNone/>
            </a:pPr>
            <a:r>
              <a:rPr lang="en-US" sz="1550" dirty="0">
                <a:solidFill>
                  <a:srgbClr val="EEEFF5"/>
                </a:solidFill>
                <a:latin typeface="Montserrat" pitchFamily="34" charset="0"/>
                <a:ea typeface="Montserrat" pitchFamily="34" charset="-122"/>
                <a:cs typeface="Montserrat" pitchFamily="34" charset="-120"/>
              </a:rPr>
              <a:t>Recordings spanned from 30 seconds to 6 minutes to analyze the effect of signal length on adaptive filtering accuracy and convergence.</a:t>
            </a:r>
            <a:endParaRPr lang="en-US" sz="1550" dirty="0"/>
          </a:p>
        </p:txBody>
      </p:sp>
      <p:sp>
        <p:nvSpPr>
          <p:cNvPr id="11" name="Shape 8"/>
          <p:cNvSpPr/>
          <p:nvPr/>
        </p:nvSpPr>
        <p:spPr>
          <a:xfrm>
            <a:off x="7414379" y="3977045"/>
            <a:ext cx="6521410" cy="3709749"/>
          </a:xfrm>
          <a:prstGeom prst="roundRect">
            <a:avLst>
              <a:gd name="adj" fmla="val 4815"/>
            </a:avLst>
          </a:prstGeom>
          <a:solidFill>
            <a:srgbClr val="282C32"/>
          </a:solidFill>
          <a:effectLst>
            <a:outerShdw blurRad="49530" dist="24130" dir="13500000" algn="bl" rotWithShape="0">
              <a:srgbClr val="FFFFFF">
                <a:alpha val="10000"/>
              </a:srgbClr>
            </a:outerShdw>
          </a:effectLst>
        </p:spPr>
      </p:sp>
      <p:sp>
        <p:nvSpPr>
          <p:cNvPr id="12" name="Text 9"/>
          <p:cNvSpPr/>
          <p:nvPr/>
        </p:nvSpPr>
        <p:spPr>
          <a:xfrm>
            <a:off x="7612737" y="4175403"/>
            <a:ext cx="4093607" cy="326350"/>
          </a:xfrm>
          <a:prstGeom prst="rect">
            <a:avLst/>
          </a:prstGeom>
          <a:noFill/>
        </p:spPr>
        <p:txBody>
          <a:bodyPr wrap="none" lIns="0" tIns="0" rIns="0" bIns="0" rtlCol="0" anchor="t"/>
          <a:lstStyle/>
          <a:p>
            <a:pPr marL="0" indent="0" algn="l">
              <a:lnSpc>
                <a:spcPts val="2550"/>
              </a:lnSpc>
              <a:buNone/>
            </a:pPr>
            <a:r>
              <a:rPr lang="en-US" sz="2050" b="1" dirty="0">
                <a:solidFill>
                  <a:srgbClr val="EEEFF5"/>
                </a:solidFill>
                <a:latin typeface="Montserrat" pitchFamily="34" charset="0"/>
                <a:ea typeface="Barlow Bold" pitchFamily="34" charset="-122"/>
                <a:cs typeface="Montserrat" pitchFamily="34" charset="0"/>
              </a:rPr>
              <a:t>Future Aspects for Noise Scenarios</a:t>
            </a:r>
            <a:endParaRPr lang="en-US" sz="2050" dirty="0">
              <a:latin typeface="Montserrat" pitchFamily="34" charset="0"/>
              <a:cs typeface="Montserrat" pitchFamily="34" charset="0"/>
            </a:endParaRPr>
          </a:p>
        </p:txBody>
      </p:sp>
      <p:sp>
        <p:nvSpPr>
          <p:cNvPr id="13" name="Text 10"/>
          <p:cNvSpPr/>
          <p:nvPr/>
        </p:nvSpPr>
        <p:spPr>
          <a:xfrm>
            <a:off x="7612737" y="4620816"/>
            <a:ext cx="6124694" cy="952619"/>
          </a:xfrm>
          <a:prstGeom prst="rect">
            <a:avLst/>
          </a:prstGeom>
          <a:noFill/>
        </p:spPr>
        <p:txBody>
          <a:bodyPr wrap="square" lIns="0" tIns="0" rIns="0" bIns="0" rtlCol="0" anchor="t"/>
          <a:lstStyle/>
          <a:p>
            <a:pPr marL="342900" indent="-342900" algn="l">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Collect new datasets where external audio is played in a repetitive, cyclic manner to rigorously test the adaptability of the filtering system over time.</a:t>
            </a:r>
            <a:endParaRPr lang="en-US" sz="1550" dirty="0"/>
          </a:p>
        </p:txBody>
      </p:sp>
      <p:sp>
        <p:nvSpPr>
          <p:cNvPr id="14" name="Text 11"/>
          <p:cNvSpPr/>
          <p:nvPr/>
        </p:nvSpPr>
        <p:spPr>
          <a:xfrm>
            <a:off x="7612737" y="5642848"/>
            <a:ext cx="6124694" cy="635079"/>
          </a:xfrm>
          <a:prstGeom prst="rect">
            <a:avLst/>
          </a:prstGeom>
          <a:noFill/>
        </p:spPr>
        <p:txBody>
          <a:bodyPr wrap="square" lIns="0" tIns="0" rIns="0" bIns="0" rtlCol="0" anchor="t"/>
          <a:lstStyle/>
          <a:p>
            <a:pPr marL="342900" indent="-342900" algn="l">
              <a:lnSpc>
                <a:spcPts val="2500"/>
              </a:lnSpc>
              <a:buSzPct val="100000"/>
              <a:buChar char="•"/>
            </a:pPr>
            <a:r>
              <a:rPr lang="en-US" sz="1550" dirty="0">
                <a:solidFill>
                  <a:srgbClr val="EEEFF5"/>
                </a:solidFill>
                <a:latin typeface="Montserrat" pitchFamily="34" charset="0"/>
                <a:ea typeface="Montserrat" pitchFamily="34" charset="-122"/>
                <a:cs typeface="Montserrat" pitchFamily="34" charset="-120"/>
              </a:rPr>
              <a:t>From keeping vehicle static, to making it in motion and collecting data.</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8309" y="767001"/>
            <a:ext cx="13113782" cy="1425416"/>
          </a:xfrm>
          <a:prstGeom prst="rect">
            <a:avLst/>
          </a:prstGeom>
          <a:noFill/>
        </p:spPr>
        <p:txBody>
          <a:bodyPr wrap="square" lIns="0" tIns="0" rIns="0" bIns="0" rtlCol="0" anchor="t"/>
          <a:lstStyle/>
          <a:p>
            <a:pPr marL="0" indent="0" algn="l">
              <a:lnSpc>
                <a:spcPts val="5600"/>
              </a:lnSpc>
              <a:buNone/>
            </a:pPr>
            <a:r>
              <a:rPr lang="en-US" sz="4450" b="1" dirty="0">
                <a:solidFill>
                  <a:srgbClr val="9998FF"/>
                </a:solidFill>
                <a:latin typeface="Montserrat" pitchFamily="34" charset="0"/>
                <a:ea typeface="Barlow Bold" pitchFamily="34" charset="-122"/>
                <a:cs typeface="Montserrat" pitchFamily="34" charset="0"/>
              </a:rPr>
              <a:t>Data Visualization Using data collected  by SensorTile.Box</a:t>
            </a:r>
            <a:endParaRPr lang="en-US" sz="4450" dirty="0">
              <a:latin typeface="Montserrat" pitchFamily="34" charset="0"/>
              <a:cs typeface="Montserrat" pitchFamily="34" charset="0"/>
            </a:endParaRPr>
          </a:p>
        </p:txBody>
      </p:sp>
      <p:sp>
        <p:nvSpPr>
          <p:cNvPr id="3" name="Text 1"/>
          <p:cNvSpPr/>
          <p:nvPr/>
        </p:nvSpPr>
        <p:spPr>
          <a:xfrm>
            <a:off x="758309" y="2733913"/>
            <a:ext cx="2850713" cy="356235"/>
          </a:xfrm>
          <a:prstGeom prst="rect">
            <a:avLst/>
          </a:prstGeom>
          <a:noFill/>
        </p:spPr>
        <p:txBody>
          <a:bodyPr wrap="none" lIns="0" tIns="0" rIns="0" bIns="0" rtlCol="0" anchor="t"/>
          <a:lstStyle/>
          <a:p>
            <a:pPr marL="0" indent="0" algn="l">
              <a:lnSpc>
                <a:spcPts val="2800"/>
              </a:lnSpc>
              <a:buNone/>
            </a:pPr>
            <a:r>
              <a:rPr lang="en-US" sz="2200" b="1" dirty="0">
                <a:solidFill>
                  <a:srgbClr val="9998FF"/>
                </a:solidFill>
                <a:latin typeface="Montserrat" pitchFamily="34" charset="0"/>
                <a:ea typeface="Barlow Bold" pitchFamily="34" charset="-122"/>
                <a:cs typeface="Montserrat" pitchFamily="34" charset="0"/>
              </a:rPr>
              <a:t>Comprehensive View</a:t>
            </a:r>
            <a:endParaRPr lang="en-US" sz="2200" dirty="0">
              <a:latin typeface="Montserrat" pitchFamily="34" charset="0"/>
              <a:cs typeface="Montserrat" pitchFamily="34" charset="0"/>
            </a:endParaRPr>
          </a:p>
        </p:txBody>
      </p:sp>
      <p:sp>
        <p:nvSpPr>
          <p:cNvPr id="4" name="Text 2"/>
          <p:cNvSpPr/>
          <p:nvPr/>
        </p:nvSpPr>
        <p:spPr>
          <a:xfrm>
            <a:off x="758309" y="3306723"/>
            <a:ext cx="6292572" cy="346710"/>
          </a:xfrm>
          <a:prstGeom prst="rect">
            <a:avLst/>
          </a:prstGeom>
          <a:noFill/>
        </p:spPr>
        <p:txBody>
          <a:bodyPr wrap="non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Multi-subplot visualization showing:</a:t>
            </a:r>
            <a:endParaRPr lang="en-US" sz="1700" dirty="0"/>
          </a:p>
        </p:txBody>
      </p:sp>
      <p:sp>
        <p:nvSpPr>
          <p:cNvPr id="5" name="Text 3"/>
          <p:cNvSpPr/>
          <p:nvPr/>
        </p:nvSpPr>
        <p:spPr>
          <a:xfrm>
            <a:off x="758309" y="3848338"/>
            <a:ext cx="6292572"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Resampled audio waveform</a:t>
            </a:r>
            <a:endParaRPr lang="en-US" sz="1700" dirty="0"/>
          </a:p>
        </p:txBody>
      </p:sp>
      <p:sp>
        <p:nvSpPr>
          <p:cNvPr id="6" name="Text 4"/>
          <p:cNvSpPr/>
          <p:nvPr/>
        </p:nvSpPr>
        <p:spPr>
          <a:xfrm>
            <a:off x="758309" y="4270772"/>
            <a:ext cx="6292572"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Audio spectrogram</a:t>
            </a:r>
            <a:endParaRPr lang="en-US" sz="1700" dirty="0"/>
          </a:p>
        </p:txBody>
      </p:sp>
      <p:sp>
        <p:nvSpPr>
          <p:cNvPr id="7" name="Text 5"/>
          <p:cNvSpPr/>
          <p:nvPr/>
        </p:nvSpPr>
        <p:spPr>
          <a:xfrm>
            <a:off x="758309" y="4693206"/>
            <a:ext cx="6292572"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Accelerometer data (X, Y, Z)</a:t>
            </a:r>
            <a:endParaRPr lang="en-US" sz="1700" dirty="0"/>
          </a:p>
        </p:txBody>
      </p:sp>
      <p:sp>
        <p:nvSpPr>
          <p:cNvPr id="8" name="Text 6"/>
          <p:cNvSpPr/>
          <p:nvPr/>
        </p:nvSpPr>
        <p:spPr>
          <a:xfrm>
            <a:off x="758309" y="5115639"/>
            <a:ext cx="6292572"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Gyroscope data (X, Y, Z)</a:t>
            </a:r>
            <a:endParaRPr lang="en-US" sz="1700" dirty="0"/>
          </a:p>
        </p:txBody>
      </p:sp>
      <p:pic>
        <p:nvPicPr>
          <p:cNvPr id="9" name="Image 0" descr="preencoded.png"/>
          <p:cNvPicPr>
            <a:picLocks noChangeAspect="1"/>
          </p:cNvPicPr>
          <p:nvPr/>
        </p:nvPicPr>
        <p:blipFill>
          <a:blip r:embed="rId1"/>
          <a:stretch>
            <a:fillRect/>
          </a:stretch>
        </p:blipFill>
        <p:spPr>
          <a:xfrm>
            <a:off x="7587139" y="2761059"/>
            <a:ext cx="5219700" cy="44577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91991" y="817126"/>
            <a:ext cx="7652980" cy="650319"/>
          </a:xfrm>
          <a:prstGeom prst="rect">
            <a:avLst/>
          </a:prstGeom>
          <a:noFill/>
        </p:spPr>
        <p:txBody>
          <a:bodyPr wrap="none" lIns="0" tIns="0" rIns="0" bIns="0" rtlCol="0" anchor="t"/>
          <a:lstStyle/>
          <a:p>
            <a:pPr marL="0" indent="0" algn="l">
              <a:lnSpc>
                <a:spcPts val="5100"/>
              </a:lnSpc>
              <a:buNone/>
            </a:pPr>
            <a:r>
              <a:rPr lang="en-US" sz="4050" b="1" dirty="0">
                <a:solidFill>
                  <a:srgbClr val="9998FF"/>
                </a:solidFill>
                <a:latin typeface="Montserrat" pitchFamily="34" charset="0"/>
                <a:ea typeface="Barlow Bold" pitchFamily="34" charset="-122"/>
                <a:cs typeface="Montserrat" pitchFamily="34" charset="0"/>
              </a:rPr>
              <a:t>Data Collection: Vehicle in Motion</a:t>
            </a:r>
            <a:endParaRPr lang="en-US" sz="4050" dirty="0">
              <a:latin typeface="Montserrat" pitchFamily="34" charset="0"/>
              <a:cs typeface="Montserrat" pitchFamily="34" charset="0"/>
            </a:endParaRPr>
          </a:p>
        </p:txBody>
      </p:sp>
      <p:sp>
        <p:nvSpPr>
          <p:cNvPr id="3" name="Text 1"/>
          <p:cNvSpPr/>
          <p:nvPr/>
        </p:nvSpPr>
        <p:spPr>
          <a:xfrm>
            <a:off x="691991" y="1862852"/>
            <a:ext cx="13246418" cy="632698"/>
          </a:xfrm>
          <a:prstGeom prst="rect">
            <a:avLst/>
          </a:prstGeom>
          <a:noFill/>
        </p:spPr>
        <p:txBody>
          <a:bodyPr wrap="square" lIns="0" tIns="0" rIns="0" bIns="0" rtlCol="0" anchor="t"/>
          <a:lstStyle/>
          <a:p>
            <a:pPr marL="0" indent="0" algn="l">
              <a:lnSpc>
                <a:spcPts val="2450"/>
              </a:lnSpc>
              <a:buNone/>
            </a:pPr>
            <a:r>
              <a:rPr lang="en-US" sz="1550" dirty="0">
                <a:solidFill>
                  <a:srgbClr val="EEEFF5"/>
                </a:solidFill>
                <a:latin typeface="Montserrat" pitchFamily="34" charset="0"/>
                <a:ea typeface="Montserrat" pitchFamily="34" charset="-122"/>
                <a:cs typeface="Montserrat" pitchFamily="34" charset="-120"/>
              </a:rPr>
              <a:t>A crucial step involved collecting dynamic data with the vehicle in motion, moving beyond static and simulated conditions to replicate real-world automotive environments.</a:t>
            </a:r>
            <a:endParaRPr lang="en-US" sz="1550" dirty="0"/>
          </a:p>
        </p:txBody>
      </p:sp>
      <p:sp>
        <p:nvSpPr>
          <p:cNvPr id="4" name="Text 2"/>
          <p:cNvSpPr/>
          <p:nvPr/>
        </p:nvSpPr>
        <p:spPr>
          <a:xfrm>
            <a:off x="691991" y="2915603"/>
            <a:ext cx="2601516" cy="325160"/>
          </a:xfrm>
          <a:prstGeom prst="rect">
            <a:avLst/>
          </a:prstGeom>
          <a:noFill/>
        </p:spPr>
        <p:txBody>
          <a:bodyPr wrap="none" lIns="0" tIns="0" rIns="0" bIns="0" rtlCol="0" anchor="t"/>
          <a:lstStyle/>
          <a:p>
            <a:pPr marL="0" indent="0" algn="l">
              <a:lnSpc>
                <a:spcPts val="2550"/>
              </a:lnSpc>
              <a:buNone/>
            </a:pPr>
            <a:r>
              <a:rPr lang="en-US" sz="2000" b="1" dirty="0">
                <a:solidFill>
                  <a:srgbClr val="9998FF"/>
                </a:solidFill>
                <a:latin typeface="Montserrat" pitchFamily="34" charset="0"/>
                <a:ea typeface="Barlow Bold" pitchFamily="34" charset="-122"/>
                <a:cs typeface="Montserrat" pitchFamily="34" charset="0"/>
              </a:rPr>
              <a:t>IMU Data Collection</a:t>
            </a:r>
            <a:endParaRPr lang="en-US" sz="2000" dirty="0">
              <a:latin typeface="Montserrat" pitchFamily="34" charset="0"/>
              <a:cs typeface="Montserrat" pitchFamily="34" charset="0"/>
            </a:endParaRPr>
          </a:p>
        </p:txBody>
      </p:sp>
      <p:sp>
        <p:nvSpPr>
          <p:cNvPr id="5" name="Text 3"/>
          <p:cNvSpPr/>
          <p:nvPr/>
        </p:nvSpPr>
        <p:spPr>
          <a:xfrm>
            <a:off x="691991" y="3438406"/>
            <a:ext cx="2949893" cy="2847142"/>
          </a:xfrm>
          <a:prstGeom prst="rect">
            <a:avLst/>
          </a:prstGeom>
          <a:noFill/>
        </p:spPr>
        <p:txBody>
          <a:bodyPr wrap="square" lIns="0" tIns="0" rIns="0" bIns="0" rtlCol="0" anchor="t"/>
          <a:lstStyle/>
          <a:p>
            <a:pPr marL="0" indent="0" algn="l">
              <a:lnSpc>
                <a:spcPts val="2450"/>
              </a:lnSpc>
              <a:buNone/>
            </a:pPr>
            <a:r>
              <a:rPr lang="en-US" sz="1550" dirty="0">
                <a:solidFill>
                  <a:srgbClr val="EEEFF5"/>
                </a:solidFill>
                <a:latin typeface="Montserrat" pitchFamily="34" charset="0"/>
                <a:ea typeface="Montserrat" pitchFamily="34" charset="-122"/>
                <a:cs typeface="Montserrat" pitchFamily="34" charset="-120"/>
              </a:rPr>
              <a:t>IMU data (accelerometer and gyroscope) was collected using the LSM6DSV16BX sensor across various places and speeds. Each session lasted 2-3 minutes to manage file sizes while capturing ample motion variations.</a:t>
            </a:r>
            <a:endParaRPr lang="en-US" sz="1550" dirty="0"/>
          </a:p>
        </p:txBody>
      </p:sp>
      <p:sp>
        <p:nvSpPr>
          <p:cNvPr id="6" name="Text 4"/>
          <p:cNvSpPr/>
          <p:nvPr/>
        </p:nvSpPr>
        <p:spPr>
          <a:xfrm>
            <a:off x="4131707" y="2915603"/>
            <a:ext cx="2949893" cy="650319"/>
          </a:xfrm>
          <a:prstGeom prst="rect">
            <a:avLst/>
          </a:prstGeom>
          <a:noFill/>
        </p:spPr>
        <p:txBody>
          <a:bodyPr wrap="square" lIns="0" tIns="0" rIns="0" bIns="0" rtlCol="0" anchor="t"/>
          <a:lstStyle/>
          <a:p>
            <a:pPr marL="0" indent="0" algn="l">
              <a:lnSpc>
                <a:spcPts val="2550"/>
              </a:lnSpc>
              <a:buNone/>
            </a:pPr>
            <a:r>
              <a:rPr lang="en-US" sz="2000" b="1" dirty="0">
                <a:solidFill>
                  <a:srgbClr val="9998FF"/>
                </a:solidFill>
                <a:latin typeface="Montserrat" pitchFamily="34" charset="0"/>
                <a:ea typeface="Barlow Bold" pitchFamily="34" charset="-122"/>
                <a:cs typeface="Montserrat" pitchFamily="34" charset="0"/>
              </a:rPr>
              <a:t>Microphone Data Collection</a:t>
            </a:r>
            <a:endParaRPr lang="en-US" sz="2000" dirty="0">
              <a:latin typeface="Montserrat" pitchFamily="34" charset="0"/>
              <a:cs typeface="Montserrat" pitchFamily="34" charset="0"/>
            </a:endParaRPr>
          </a:p>
        </p:txBody>
      </p:sp>
      <p:sp>
        <p:nvSpPr>
          <p:cNvPr id="7" name="Text 5"/>
          <p:cNvSpPr/>
          <p:nvPr/>
        </p:nvSpPr>
        <p:spPr>
          <a:xfrm>
            <a:off x="4131707" y="3763566"/>
            <a:ext cx="2949893" cy="2530793"/>
          </a:xfrm>
          <a:prstGeom prst="rect">
            <a:avLst/>
          </a:prstGeom>
          <a:noFill/>
        </p:spPr>
        <p:txBody>
          <a:bodyPr wrap="square" lIns="0" tIns="0" rIns="0" bIns="0" rtlCol="0" anchor="t"/>
          <a:lstStyle/>
          <a:p>
            <a:pPr marL="0" indent="0" algn="l">
              <a:lnSpc>
                <a:spcPts val="2450"/>
              </a:lnSpc>
              <a:buNone/>
            </a:pPr>
            <a:r>
              <a:rPr lang="en-US" sz="1550" dirty="0">
                <a:solidFill>
                  <a:srgbClr val="EEEFF5"/>
                </a:solidFill>
                <a:latin typeface="Montserrat" pitchFamily="34" charset="0"/>
                <a:ea typeface="Montserrat" pitchFamily="34" charset="-122"/>
                <a:cs typeface="Montserrat" pitchFamily="34" charset="-120"/>
              </a:rPr>
              <a:t>Microphone data captured engine noise combined with external audio (music/ambient sounds) in real time, emulating actual driving conditions for adaptive filtering and analysis.</a:t>
            </a:r>
            <a:endParaRPr lang="en-US" sz="1550" dirty="0"/>
          </a:p>
        </p:txBody>
      </p:sp>
      <p:sp>
        <p:nvSpPr>
          <p:cNvPr id="8" name="Text 6"/>
          <p:cNvSpPr/>
          <p:nvPr/>
        </p:nvSpPr>
        <p:spPr>
          <a:xfrm>
            <a:off x="7571423" y="2915603"/>
            <a:ext cx="2936319" cy="325160"/>
          </a:xfrm>
          <a:prstGeom prst="rect">
            <a:avLst/>
          </a:prstGeom>
          <a:noFill/>
        </p:spPr>
        <p:txBody>
          <a:bodyPr wrap="none" lIns="0" tIns="0" rIns="0" bIns="0" rtlCol="0" anchor="t"/>
          <a:lstStyle/>
          <a:p>
            <a:pPr marL="0" indent="0" algn="l">
              <a:lnSpc>
                <a:spcPts val="2550"/>
              </a:lnSpc>
              <a:buNone/>
            </a:pPr>
            <a:r>
              <a:rPr lang="en-US" sz="2000" b="1" dirty="0">
                <a:solidFill>
                  <a:srgbClr val="9998FF"/>
                </a:solidFill>
                <a:latin typeface="Montserrat" pitchFamily="34" charset="0"/>
                <a:ea typeface="Barlow Bold" pitchFamily="34" charset="-122"/>
                <a:cs typeface="Montserrat" pitchFamily="34" charset="0"/>
              </a:rPr>
              <a:t>Extensive Data Collection</a:t>
            </a:r>
            <a:endParaRPr lang="en-US" sz="2000" dirty="0">
              <a:latin typeface="Montserrat" pitchFamily="34" charset="0"/>
              <a:cs typeface="Montserrat" pitchFamily="34" charset="0"/>
            </a:endParaRPr>
          </a:p>
        </p:txBody>
      </p:sp>
      <p:sp>
        <p:nvSpPr>
          <p:cNvPr id="9" name="Text 7"/>
          <p:cNvSpPr/>
          <p:nvPr/>
        </p:nvSpPr>
        <p:spPr>
          <a:xfrm>
            <a:off x="7571423" y="3438406"/>
            <a:ext cx="2949893" cy="3796189"/>
          </a:xfrm>
          <a:prstGeom prst="rect">
            <a:avLst/>
          </a:prstGeom>
          <a:noFill/>
        </p:spPr>
        <p:txBody>
          <a:bodyPr wrap="square" lIns="0" tIns="0" rIns="0" bIns="0" rtlCol="0" anchor="t"/>
          <a:lstStyle/>
          <a:p>
            <a:pPr marL="0" indent="0" algn="l">
              <a:lnSpc>
                <a:spcPts val="2450"/>
              </a:lnSpc>
              <a:buNone/>
            </a:pPr>
            <a:r>
              <a:rPr lang="en-US" sz="1550" dirty="0">
                <a:solidFill>
                  <a:srgbClr val="EEEFF5"/>
                </a:solidFill>
                <a:latin typeface="Montserrat" pitchFamily="34" charset="0"/>
                <a:ea typeface="Montserrat" pitchFamily="34" charset="-122"/>
                <a:cs typeface="Montserrat" pitchFamily="34" charset="-120"/>
              </a:rPr>
              <a:t>Prioritized capturing data across various scenarios, specifically focusing on repetitive amplitude patterns to observe effects on adaptive filtering algorithms. Shifted emphasis to real-time data collection, actively generating noise in a controlled manner for suppression using adaptive filtering techniques.</a:t>
            </a:r>
            <a:endParaRPr lang="en-US" sz="1550" dirty="0"/>
          </a:p>
        </p:txBody>
      </p:sp>
      <p:sp>
        <p:nvSpPr>
          <p:cNvPr id="10" name="Text 8"/>
          <p:cNvSpPr/>
          <p:nvPr/>
        </p:nvSpPr>
        <p:spPr>
          <a:xfrm>
            <a:off x="11011138" y="2915603"/>
            <a:ext cx="2601516" cy="325160"/>
          </a:xfrm>
          <a:prstGeom prst="rect">
            <a:avLst/>
          </a:prstGeom>
          <a:noFill/>
        </p:spPr>
        <p:txBody>
          <a:bodyPr wrap="none" lIns="0" tIns="0" rIns="0" bIns="0" rtlCol="0" anchor="t"/>
          <a:lstStyle/>
          <a:p>
            <a:pPr marL="0" indent="0" algn="l">
              <a:lnSpc>
                <a:spcPts val="2550"/>
              </a:lnSpc>
              <a:buNone/>
            </a:pPr>
            <a:r>
              <a:rPr lang="en-US" sz="2000" b="1" dirty="0">
                <a:solidFill>
                  <a:srgbClr val="9998FF"/>
                </a:solidFill>
                <a:latin typeface="Montserrat" pitchFamily="34" charset="0"/>
                <a:ea typeface="Barlow Bold" pitchFamily="34" charset="-122"/>
                <a:cs typeface="Montserrat" pitchFamily="34" charset="0"/>
              </a:rPr>
              <a:t>Simulated IMU Data</a:t>
            </a:r>
            <a:endParaRPr lang="en-US" sz="2000" dirty="0">
              <a:latin typeface="Montserrat" pitchFamily="34" charset="0"/>
              <a:cs typeface="Montserrat" pitchFamily="34" charset="0"/>
            </a:endParaRPr>
          </a:p>
        </p:txBody>
      </p:sp>
      <p:sp>
        <p:nvSpPr>
          <p:cNvPr id="11" name="Text 9"/>
          <p:cNvSpPr/>
          <p:nvPr/>
        </p:nvSpPr>
        <p:spPr>
          <a:xfrm>
            <a:off x="11011138" y="3438406"/>
            <a:ext cx="2949893" cy="1898094"/>
          </a:xfrm>
          <a:prstGeom prst="rect">
            <a:avLst/>
          </a:prstGeom>
          <a:noFill/>
        </p:spPr>
        <p:txBody>
          <a:bodyPr wrap="square" lIns="0" tIns="0" rIns="0" bIns="0" rtlCol="0" anchor="t"/>
          <a:lstStyle/>
          <a:p>
            <a:pPr marL="0" indent="0" algn="l">
              <a:lnSpc>
                <a:spcPts val="2450"/>
              </a:lnSpc>
              <a:buNone/>
            </a:pPr>
            <a:r>
              <a:rPr lang="en-US" sz="1550" dirty="0">
                <a:solidFill>
                  <a:srgbClr val="EEEFF5"/>
                </a:solidFill>
                <a:latin typeface="Montserrat" pitchFamily="34" charset="0"/>
                <a:ea typeface="Montserrat" pitchFamily="34" charset="-122"/>
                <a:cs typeface="Montserrat" pitchFamily="34" charset="-120"/>
              </a:rPr>
              <a:t>Created simulated sound signals (1-3 minutes) mimicking engine noise and intermittent audio to evaluate LMS filter adaptability.</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758309" y="2749629"/>
            <a:ext cx="6292572" cy="2730222"/>
          </a:xfrm>
          <a:prstGeom prst="rect">
            <a:avLst/>
          </a:prstGeom>
        </p:spPr>
      </p:pic>
      <p:sp>
        <p:nvSpPr>
          <p:cNvPr id="3" name="Text 0"/>
          <p:cNvSpPr/>
          <p:nvPr/>
        </p:nvSpPr>
        <p:spPr>
          <a:xfrm>
            <a:off x="7587139" y="985242"/>
            <a:ext cx="5701546" cy="712708"/>
          </a:xfrm>
          <a:prstGeom prst="rect">
            <a:avLst/>
          </a:prstGeom>
          <a:noFill/>
        </p:spPr>
        <p:txBody>
          <a:bodyPr wrap="none" lIns="0" tIns="0" rIns="0" bIns="0" rtlCol="0" anchor="t"/>
          <a:lstStyle/>
          <a:p>
            <a:pPr marL="0" indent="0" algn="l">
              <a:lnSpc>
                <a:spcPts val="5600"/>
              </a:lnSpc>
              <a:buNone/>
            </a:pPr>
            <a:r>
              <a:rPr lang="en-US" sz="4450" b="1" dirty="0">
                <a:solidFill>
                  <a:srgbClr val="9998FF"/>
                </a:solidFill>
                <a:latin typeface="Montserrat" pitchFamily="34" charset="0"/>
                <a:ea typeface="Barlow Bold" pitchFamily="34" charset="-122"/>
                <a:cs typeface="Montserrat" pitchFamily="34" charset="0"/>
              </a:rPr>
              <a:t>Brief Overview</a:t>
            </a:r>
            <a:endParaRPr lang="en-US" sz="4450" dirty="0">
              <a:latin typeface="Montserrat" pitchFamily="34" charset="0"/>
              <a:cs typeface="Montserrat" pitchFamily="34" charset="0"/>
            </a:endParaRPr>
          </a:p>
        </p:txBody>
      </p:sp>
      <p:sp>
        <p:nvSpPr>
          <p:cNvPr id="4" name="Text 1"/>
          <p:cNvSpPr/>
          <p:nvPr/>
        </p:nvSpPr>
        <p:spPr>
          <a:xfrm>
            <a:off x="7587139" y="1914525"/>
            <a:ext cx="6292572"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S(n) : Sound of External Audio</a:t>
            </a:r>
            <a:endParaRPr lang="en-US" sz="1700" dirty="0"/>
          </a:p>
        </p:txBody>
      </p:sp>
      <p:sp>
        <p:nvSpPr>
          <p:cNvPr id="5" name="Text 2"/>
          <p:cNvSpPr/>
          <p:nvPr/>
        </p:nvSpPr>
        <p:spPr>
          <a:xfrm>
            <a:off x="7587139" y="2336959"/>
            <a:ext cx="6292572"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V1(n) : Noise of Engine</a:t>
            </a:r>
            <a:endParaRPr lang="en-US" sz="1700" dirty="0"/>
          </a:p>
        </p:txBody>
      </p:sp>
      <p:sp>
        <p:nvSpPr>
          <p:cNvPr id="6" name="Text 3"/>
          <p:cNvSpPr/>
          <p:nvPr/>
        </p:nvSpPr>
        <p:spPr>
          <a:xfrm>
            <a:off x="7587139" y="2759393"/>
            <a:ext cx="6292572"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V2(n) : Noise of Engine</a:t>
            </a:r>
            <a:endParaRPr lang="en-US" sz="1700" dirty="0"/>
          </a:p>
        </p:txBody>
      </p:sp>
      <p:sp>
        <p:nvSpPr>
          <p:cNvPr id="7" name="Text 4"/>
          <p:cNvSpPr/>
          <p:nvPr/>
        </p:nvSpPr>
        <p:spPr>
          <a:xfrm>
            <a:off x="7587139" y="3181826"/>
            <a:ext cx="6292572"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f(n) : Adaptive Filter(LMS Filter) performed on V2(n)</a:t>
            </a:r>
            <a:endParaRPr lang="en-US" sz="1700" dirty="0"/>
          </a:p>
        </p:txBody>
      </p:sp>
      <p:sp>
        <p:nvSpPr>
          <p:cNvPr id="8" name="Text 5"/>
          <p:cNvSpPr/>
          <p:nvPr/>
        </p:nvSpPr>
        <p:spPr>
          <a:xfrm>
            <a:off x="7587139" y="3604260"/>
            <a:ext cx="6292572"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From Signal Source : D(n) = S(n) + V1(n)</a:t>
            </a:r>
            <a:endParaRPr lang="en-US" sz="1700" dirty="0"/>
          </a:p>
        </p:txBody>
      </p:sp>
      <p:sp>
        <p:nvSpPr>
          <p:cNvPr id="9" name="Text 6"/>
          <p:cNvSpPr/>
          <p:nvPr/>
        </p:nvSpPr>
        <p:spPr>
          <a:xfrm>
            <a:off x="7587139" y="4026694"/>
            <a:ext cx="6292572"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From Noise Source : y(n) = V2(n) * f(n)</a:t>
            </a:r>
            <a:endParaRPr lang="en-US" sz="1700" dirty="0"/>
          </a:p>
        </p:txBody>
      </p:sp>
      <p:sp>
        <p:nvSpPr>
          <p:cNvPr id="10" name="Text 7"/>
          <p:cNvSpPr/>
          <p:nvPr/>
        </p:nvSpPr>
        <p:spPr>
          <a:xfrm>
            <a:off x="7587139" y="4449128"/>
            <a:ext cx="6292572" cy="346710"/>
          </a:xfrm>
          <a:prstGeom prst="rect">
            <a:avLst/>
          </a:prstGeom>
          <a:noFill/>
        </p:spPr>
        <p:txBody>
          <a:bodyPr wrap="none" lIns="0" tIns="0" rIns="0" bIns="0" rtlCol="0" anchor="t"/>
          <a:lstStyle/>
          <a:p>
            <a:pPr marL="342900" indent="-342900" algn="l">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Output Error Signal : e(n) = D(n) + y(n) ~ S</a:t>
            </a:r>
            <a:endParaRPr lang="en-US" sz="1700" dirty="0"/>
          </a:p>
        </p:txBody>
      </p:sp>
      <p:sp>
        <p:nvSpPr>
          <p:cNvPr id="11" name="Text 8"/>
          <p:cNvSpPr/>
          <p:nvPr/>
        </p:nvSpPr>
        <p:spPr>
          <a:xfrm>
            <a:off x="7587139" y="4990743"/>
            <a:ext cx="6292572" cy="693420"/>
          </a:xfrm>
          <a:prstGeom prst="rect">
            <a:avLst/>
          </a:prstGeom>
          <a:noFill/>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The error signal approximately suppresses the engine noise, allowing the external audio to be produced clearly.</a:t>
            </a:r>
            <a:endParaRPr lang="en-US" sz="1700" dirty="0"/>
          </a:p>
        </p:txBody>
      </p:sp>
      <p:sp>
        <p:nvSpPr>
          <p:cNvPr id="12" name="Text 9"/>
          <p:cNvSpPr/>
          <p:nvPr/>
        </p:nvSpPr>
        <p:spPr>
          <a:xfrm>
            <a:off x="7587139" y="5879068"/>
            <a:ext cx="6292572" cy="1386840"/>
          </a:xfrm>
          <a:prstGeom prst="rect">
            <a:avLst/>
          </a:prstGeom>
          <a:noFill/>
        </p:spPr>
        <p:txBody>
          <a:bodyPr wrap="square" lIns="0" tIns="0" rIns="0" bIns="0" rtlCol="0" anchor="t"/>
          <a:lstStyle/>
          <a:p>
            <a:pPr marL="0" indent="0" algn="l">
              <a:lnSpc>
                <a:spcPts val="2700"/>
              </a:lnSpc>
              <a:buNone/>
            </a:pPr>
            <a:r>
              <a:rPr lang="en-US" sz="1700" dirty="0">
                <a:solidFill>
                  <a:srgbClr val="EEEFF5"/>
                </a:solidFill>
                <a:latin typeface="Montserrat" pitchFamily="34" charset="0"/>
                <a:ea typeface="Montserrat" pitchFamily="34" charset="-122"/>
                <a:cs typeface="Montserrat" pitchFamily="34" charset="-120"/>
              </a:rPr>
              <a:t>The error signal must be compared with the recorded external audio data, and the resulting feedback should be provided to the adaptive filter model to enhance its performance.</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2"/>
          <a:stretch>
            <a:fillRect/>
          </a:stretch>
        </p:blipFill>
        <p:spPr>
          <a:xfrm>
            <a:off x="245388" y="2306003"/>
            <a:ext cx="4995624" cy="3617595"/>
          </a:xfrm>
          <a:prstGeom prst="rect">
            <a:avLst/>
          </a:prstGeom>
        </p:spPr>
      </p:pic>
      <p:sp>
        <p:nvSpPr>
          <p:cNvPr id="4" name="Text 0"/>
          <p:cNvSpPr/>
          <p:nvPr/>
        </p:nvSpPr>
        <p:spPr>
          <a:xfrm>
            <a:off x="6173391" y="541258"/>
            <a:ext cx="7770019" cy="1291352"/>
          </a:xfrm>
          <a:prstGeom prst="rect">
            <a:avLst/>
          </a:prstGeom>
          <a:noFill/>
        </p:spPr>
        <p:txBody>
          <a:bodyPr wrap="square" lIns="0" tIns="0" rIns="0" bIns="0" rtlCol="0" anchor="t"/>
          <a:lstStyle/>
          <a:p>
            <a:pPr marL="0" indent="0" algn="l">
              <a:lnSpc>
                <a:spcPts val="5050"/>
              </a:lnSpc>
              <a:buNone/>
            </a:pPr>
            <a:r>
              <a:rPr lang="en-US" sz="4050" b="1" dirty="0">
                <a:solidFill>
                  <a:srgbClr val="9998FF"/>
                </a:solidFill>
                <a:latin typeface="Montserrat" pitchFamily="34" charset="0"/>
                <a:ea typeface="Barlow Bold" pitchFamily="34" charset="-122"/>
                <a:cs typeface="Montserrat" pitchFamily="34" charset="0"/>
              </a:rPr>
              <a:t>Stepwise Adaptive Filtering Approach</a:t>
            </a:r>
            <a:endParaRPr lang="en-US" sz="4050" dirty="0">
              <a:latin typeface="Montserrat" pitchFamily="34" charset="0"/>
              <a:cs typeface="Montserrat" pitchFamily="34" charset="0"/>
            </a:endParaRPr>
          </a:p>
        </p:txBody>
      </p:sp>
      <p:pic>
        <p:nvPicPr>
          <p:cNvPr id="5" name="Image 2" descr="preencoded.png"/>
          <p:cNvPicPr>
            <a:picLocks noChangeAspect="1"/>
          </p:cNvPicPr>
          <p:nvPr>
            <p:custDataLst>
              <p:tags r:id="rId3"/>
            </p:custDataLst>
          </p:nvPr>
        </p:nvPicPr>
        <p:blipFill>
          <a:blip r:embed="rId4"/>
          <a:stretch>
            <a:fillRect/>
          </a:stretch>
        </p:blipFill>
        <p:spPr>
          <a:xfrm>
            <a:off x="6173391" y="2127052"/>
            <a:ext cx="981432" cy="1461135"/>
          </a:xfrm>
          <a:prstGeom prst="rect">
            <a:avLst/>
          </a:prstGeom>
        </p:spPr>
      </p:pic>
      <p:sp>
        <p:nvSpPr>
          <p:cNvPr id="6" name="Text 1"/>
          <p:cNvSpPr/>
          <p:nvPr>
            <p:custDataLst>
              <p:tags r:id="rId5"/>
            </p:custDataLst>
          </p:nvPr>
        </p:nvSpPr>
        <p:spPr>
          <a:xfrm>
            <a:off x="7351038" y="2323267"/>
            <a:ext cx="3161824" cy="322778"/>
          </a:xfrm>
          <a:prstGeom prst="rect">
            <a:avLst/>
          </a:prstGeom>
          <a:noFill/>
        </p:spPr>
        <p:txBody>
          <a:bodyPr wrap="none" lIns="0" tIns="0" rIns="0" bIns="0" rtlCol="0" anchor="t"/>
          <a:lstStyle/>
          <a:p>
            <a:pPr marL="0" indent="0" algn="l">
              <a:lnSpc>
                <a:spcPts val="2500"/>
              </a:lnSpc>
              <a:buNone/>
            </a:pPr>
            <a:r>
              <a:rPr lang="en-US" sz="2000" b="1" dirty="0">
                <a:solidFill>
                  <a:srgbClr val="EEEFF5"/>
                </a:solidFill>
                <a:latin typeface="Montserrat" pitchFamily="34" charset="0"/>
                <a:ea typeface="Barlow Bold" pitchFamily="34" charset="-122"/>
                <a:cs typeface="Montserrat" pitchFamily="34" charset="0"/>
              </a:rPr>
              <a:t>Process Sound + Noise Data</a:t>
            </a:r>
            <a:endParaRPr lang="en-US" sz="2000" dirty="0">
              <a:latin typeface="Montserrat" pitchFamily="34" charset="0"/>
              <a:cs typeface="Montserrat" pitchFamily="34" charset="0"/>
            </a:endParaRPr>
          </a:p>
        </p:txBody>
      </p:sp>
      <p:sp>
        <p:nvSpPr>
          <p:cNvPr id="7" name="Text 2"/>
          <p:cNvSpPr/>
          <p:nvPr>
            <p:custDataLst>
              <p:tags r:id="rId6"/>
            </p:custDataLst>
          </p:nvPr>
        </p:nvSpPr>
        <p:spPr>
          <a:xfrm>
            <a:off x="7351038" y="2763798"/>
            <a:ext cx="6592372" cy="628174"/>
          </a:xfrm>
          <a:prstGeom prst="rect">
            <a:avLst/>
          </a:prstGeom>
          <a:noFill/>
        </p:spPr>
        <p:txBody>
          <a:bodyPr wrap="squar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Analyze combined audio signals from microphone and IMU sensors.</a:t>
            </a:r>
            <a:endParaRPr lang="en-US" sz="1500" dirty="0"/>
          </a:p>
        </p:txBody>
      </p:sp>
      <p:pic>
        <p:nvPicPr>
          <p:cNvPr id="8" name="Image 3" descr="preencoded.png"/>
          <p:cNvPicPr>
            <a:picLocks noChangeAspect="1"/>
          </p:cNvPicPr>
          <p:nvPr>
            <p:custDataLst>
              <p:tags r:id="rId7"/>
            </p:custDataLst>
          </p:nvPr>
        </p:nvPicPr>
        <p:blipFill>
          <a:blip r:embed="rId8"/>
          <a:stretch>
            <a:fillRect/>
          </a:stretch>
        </p:blipFill>
        <p:spPr>
          <a:xfrm>
            <a:off x="6173391" y="3588187"/>
            <a:ext cx="981432" cy="1177766"/>
          </a:xfrm>
          <a:prstGeom prst="rect">
            <a:avLst/>
          </a:prstGeom>
        </p:spPr>
      </p:pic>
      <p:sp>
        <p:nvSpPr>
          <p:cNvPr id="9" name="Text 3"/>
          <p:cNvSpPr/>
          <p:nvPr>
            <p:custDataLst>
              <p:tags r:id="rId9"/>
            </p:custDataLst>
          </p:nvPr>
        </p:nvSpPr>
        <p:spPr>
          <a:xfrm>
            <a:off x="7351038" y="3784402"/>
            <a:ext cx="3562231" cy="322778"/>
          </a:xfrm>
          <a:prstGeom prst="rect">
            <a:avLst/>
          </a:prstGeom>
          <a:noFill/>
        </p:spPr>
        <p:txBody>
          <a:bodyPr wrap="none" lIns="0" tIns="0" rIns="0" bIns="0" rtlCol="0" anchor="t"/>
          <a:lstStyle/>
          <a:p>
            <a:pPr marL="0" indent="0" algn="l">
              <a:lnSpc>
                <a:spcPts val="2500"/>
              </a:lnSpc>
              <a:buNone/>
            </a:pPr>
            <a:r>
              <a:rPr lang="en-US" sz="2000" b="1" dirty="0">
                <a:solidFill>
                  <a:srgbClr val="EEEFF5"/>
                </a:solidFill>
                <a:latin typeface="Montserrat" pitchFamily="34" charset="0"/>
                <a:ea typeface="Barlow Bold" pitchFamily="34" charset="-122"/>
                <a:cs typeface="Montserrat" pitchFamily="34" charset="0"/>
              </a:rPr>
              <a:t>Generate Inverted Phase Signal</a:t>
            </a:r>
            <a:endParaRPr lang="en-US" sz="2000" dirty="0">
              <a:latin typeface="Montserrat" pitchFamily="34" charset="0"/>
              <a:cs typeface="Montserrat" pitchFamily="34" charset="0"/>
            </a:endParaRPr>
          </a:p>
        </p:txBody>
      </p:sp>
      <p:sp>
        <p:nvSpPr>
          <p:cNvPr id="10" name="Text 4"/>
          <p:cNvSpPr/>
          <p:nvPr>
            <p:custDataLst>
              <p:tags r:id="rId10"/>
            </p:custDataLst>
          </p:nvPr>
        </p:nvSpPr>
        <p:spPr>
          <a:xfrm>
            <a:off x="7351038" y="4224933"/>
            <a:ext cx="6592372" cy="314087"/>
          </a:xfrm>
          <a:prstGeom prst="rect">
            <a:avLst/>
          </a:prstGeom>
          <a:noFill/>
        </p:spPr>
        <p:txBody>
          <a:bodyPr wrap="non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Create anti-noise reference by inverting noise phase.</a:t>
            </a:r>
            <a:endParaRPr lang="en-US" sz="1500" dirty="0"/>
          </a:p>
        </p:txBody>
      </p:sp>
      <p:pic>
        <p:nvPicPr>
          <p:cNvPr id="11" name="Image 4" descr="preencoded.png"/>
          <p:cNvPicPr>
            <a:picLocks noChangeAspect="1"/>
          </p:cNvPicPr>
          <p:nvPr>
            <p:custDataLst>
              <p:tags r:id="rId11"/>
            </p:custDataLst>
          </p:nvPr>
        </p:nvPicPr>
        <p:blipFill>
          <a:blip r:embed="rId12"/>
          <a:stretch>
            <a:fillRect/>
          </a:stretch>
        </p:blipFill>
        <p:spPr>
          <a:xfrm>
            <a:off x="6173391" y="4765953"/>
            <a:ext cx="981432" cy="1461135"/>
          </a:xfrm>
          <a:prstGeom prst="rect">
            <a:avLst/>
          </a:prstGeom>
        </p:spPr>
      </p:pic>
      <p:sp>
        <p:nvSpPr>
          <p:cNvPr id="12" name="Text 5"/>
          <p:cNvSpPr/>
          <p:nvPr>
            <p:custDataLst>
              <p:tags r:id="rId13"/>
            </p:custDataLst>
          </p:nvPr>
        </p:nvSpPr>
        <p:spPr>
          <a:xfrm>
            <a:off x="7351038" y="4962168"/>
            <a:ext cx="2582942" cy="322778"/>
          </a:xfrm>
          <a:prstGeom prst="rect">
            <a:avLst/>
          </a:prstGeom>
          <a:noFill/>
        </p:spPr>
        <p:txBody>
          <a:bodyPr wrap="none" lIns="0" tIns="0" rIns="0" bIns="0" rtlCol="0" anchor="t"/>
          <a:lstStyle/>
          <a:p>
            <a:pPr marL="0" indent="0" algn="l">
              <a:lnSpc>
                <a:spcPts val="2500"/>
              </a:lnSpc>
              <a:buNone/>
            </a:pPr>
            <a:r>
              <a:rPr lang="en-US" sz="2000" b="1" dirty="0">
                <a:solidFill>
                  <a:srgbClr val="EEEFF5"/>
                </a:solidFill>
                <a:latin typeface="Montserrat" pitchFamily="34" charset="0"/>
                <a:ea typeface="Barlow Bold" pitchFamily="34" charset="-122"/>
                <a:cs typeface="Montserrat" pitchFamily="34" charset="0"/>
              </a:rPr>
              <a:t>Apply LMS Filter</a:t>
            </a:r>
            <a:endParaRPr lang="en-US" sz="2000" dirty="0">
              <a:latin typeface="Montserrat" pitchFamily="34" charset="0"/>
              <a:cs typeface="Montserrat" pitchFamily="34" charset="0"/>
            </a:endParaRPr>
          </a:p>
        </p:txBody>
      </p:sp>
      <p:sp>
        <p:nvSpPr>
          <p:cNvPr id="13" name="Text 6"/>
          <p:cNvSpPr/>
          <p:nvPr>
            <p:custDataLst>
              <p:tags r:id="rId14"/>
            </p:custDataLst>
          </p:nvPr>
        </p:nvSpPr>
        <p:spPr>
          <a:xfrm>
            <a:off x="7351038" y="5402699"/>
            <a:ext cx="6592372" cy="628174"/>
          </a:xfrm>
          <a:prstGeom prst="rect">
            <a:avLst/>
          </a:prstGeom>
          <a:noFill/>
        </p:spPr>
        <p:txBody>
          <a:bodyPr wrap="squar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Use anti-noise as scaling factor to suppress noise components adaptively.</a:t>
            </a:r>
            <a:endParaRPr lang="en-US" sz="1500" dirty="0"/>
          </a:p>
        </p:txBody>
      </p:sp>
      <p:pic>
        <p:nvPicPr>
          <p:cNvPr id="14" name="Image 5" descr="preencoded.png"/>
          <p:cNvPicPr>
            <a:picLocks noChangeAspect="1"/>
          </p:cNvPicPr>
          <p:nvPr>
            <p:custDataLst>
              <p:tags r:id="rId15"/>
            </p:custDataLst>
          </p:nvPr>
        </p:nvPicPr>
        <p:blipFill>
          <a:blip r:embed="rId16"/>
          <a:stretch>
            <a:fillRect/>
          </a:stretch>
        </p:blipFill>
        <p:spPr>
          <a:xfrm>
            <a:off x="6173391" y="6227088"/>
            <a:ext cx="981432" cy="1461135"/>
          </a:xfrm>
          <a:prstGeom prst="rect">
            <a:avLst/>
          </a:prstGeom>
        </p:spPr>
      </p:pic>
      <p:sp>
        <p:nvSpPr>
          <p:cNvPr id="15" name="Text 7"/>
          <p:cNvSpPr/>
          <p:nvPr>
            <p:custDataLst>
              <p:tags r:id="rId17"/>
            </p:custDataLst>
          </p:nvPr>
        </p:nvSpPr>
        <p:spPr>
          <a:xfrm>
            <a:off x="7351038" y="6423303"/>
            <a:ext cx="2582942" cy="322778"/>
          </a:xfrm>
          <a:prstGeom prst="rect">
            <a:avLst/>
          </a:prstGeom>
          <a:noFill/>
        </p:spPr>
        <p:txBody>
          <a:bodyPr wrap="none" lIns="0" tIns="0" rIns="0" bIns="0" rtlCol="0" anchor="t"/>
          <a:lstStyle/>
          <a:p>
            <a:pPr marL="0" indent="0" algn="l">
              <a:lnSpc>
                <a:spcPts val="2500"/>
              </a:lnSpc>
              <a:buNone/>
            </a:pPr>
            <a:r>
              <a:rPr lang="en-US" sz="2000" b="1" dirty="0">
                <a:solidFill>
                  <a:srgbClr val="EEEFF5"/>
                </a:solidFill>
                <a:latin typeface="Montserrat" pitchFamily="34" charset="0"/>
                <a:ea typeface="Barlow Bold" pitchFamily="34" charset="-122"/>
                <a:cs typeface="Montserrat" pitchFamily="34" charset="0"/>
              </a:rPr>
              <a:t>Visualize Results</a:t>
            </a:r>
            <a:endParaRPr lang="en-US" sz="2000" dirty="0">
              <a:latin typeface="Montserrat" pitchFamily="34" charset="0"/>
              <a:cs typeface="Montserrat" pitchFamily="34" charset="0"/>
            </a:endParaRPr>
          </a:p>
        </p:txBody>
      </p:sp>
      <p:sp>
        <p:nvSpPr>
          <p:cNvPr id="16" name="Text 8"/>
          <p:cNvSpPr/>
          <p:nvPr>
            <p:custDataLst>
              <p:tags r:id="rId18"/>
            </p:custDataLst>
          </p:nvPr>
        </p:nvSpPr>
        <p:spPr>
          <a:xfrm>
            <a:off x="7351038" y="6863834"/>
            <a:ext cx="6592372" cy="628174"/>
          </a:xfrm>
          <a:prstGeom prst="rect">
            <a:avLst/>
          </a:prstGeom>
          <a:noFill/>
        </p:spPr>
        <p:txBody>
          <a:bodyPr wrap="square" lIns="0" tIns="0" rIns="0" bIns="0" rtlCol="0" anchor="t"/>
          <a:lstStyle/>
          <a:p>
            <a:pPr marL="0" indent="0" algn="l">
              <a:lnSpc>
                <a:spcPts val="2450"/>
              </a:lnSpc>
              <a:buNone/>
            </a:pPr>
            <a:r>
              <a:rPr lang="en-US" sz="1500" dirty="0">
                <a:solidFill>
                  <a:srgbClr val="EEEFF5"/>
                </a:solidFill>
                <a:latin typeface="Montserrat" pitchFamily="34" charset="0"/>
                <a:ea typeface="Montserrat" pitchFamily="34" charset="-122"/>
                <a:cs typeface="Montserrat" pitchFamily="34" charset="-120"/>
              </a:rPr>
              <a:t>Compare pre- and post-filtering audio signals for performance assessment.</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2342436"/>
          </a:xfrm>
          <a:prstGeom prst="rect">
            <a:avLst/>
          </a:prstGeom>
        </p:spPr>
      </p:pic>
      <p:sp>
        <p:nvSpPr>
          <p:cNvPr id="3" name="Text 0"/>
          <p:cNvSpPr/>
          <p:nvPr/>
        </p:nvSpPr>
        <p:spPr>
          <a:xfrm>
            <a:off x="655796" y="2857738"/>
            <a:ext cx="10177820" cy="616387"/>
          </a:xfrm>
          <a:prstGeom prst="rect">
            <a:avLst/>
          </a:prstGeom>
          <a:noFill/>
        </p:spPr>
        <p:txBody>
          <a:bodyPr wrap="none" lIns="0" tIns="0" rIns="0" bIns="0" rtlCol="0" anchor="t"/>
          <a:lstStyle/>
          <a:p>
            <a:pPr marL="0" indent="0" algn="l">
              <a:lnSpc>
                <a:spcPts val="4850"/>
              </a:lnSpc>
              <a:buNone/>
            </a:pPr>
            <a:r>
              <a:rPr lang="en-US" sz="3850" b="1" dirty="0">
                <a:solidFill>
                  <a:srgbClr val="9998FF"/>
                </a:solidFill>
                <a:latin typeface="Montserrat" pitchFamily="34" charset="0"/>
                <a:ea typeface="Barlow Bold" pitchFamily="34" charset="-122"/>
                <a:cs typeface="Montserrat" pitchFamily="34" charset="0"/>
              </a:rPr>
              <a:t>Research Paper Study and Theoretical Insights</a:t>
            </a:r>
            <a:endParaRPr lang="en-US" sz="3850" dirty="0">
              <a:latin typeface="Montserrat" pitchFamily="34" charset="0"/>
              <a:cs typeface="Montserrat" pitchFamily="34" charset="0"/>
            </a:endParaRPr>
          </a:p>
        </p:txBody>
      </p:sp>
      <p:sp>
        <p:nvSpPr>
          <p:cNvPr id="4" name="Shape 1"/>
          <p:cNvSpPr/>
          <p:nvPr/>
        </p:nvSpPr>
        <p:spPr>
          <a:xfrm>
            <a:off x="655796" y="3755112"/>
            <a:ext cx="13318808" cy="3960019"/>
          </a:xfrm>
          <a:prstGeom prst="roundRect">
            <a:avLst>
              <a:gd name="adj" fmla="val 4259"/>
            </a:avLst>
          </a:prstGeom>
          <a:solidFill>
            <a:srgbClr val="282C32"/>
          </a:solidFill>
          <a:effectLst>
            <a:outerShdw blurRad="45720" dist="22860" dir="13500000" algn="bl" rotWithShape="0">
              <a:srgbClr val="FFFFFF">
                <a:alpha val="10000"/>
              </a:srgbClr>
            </a:outerShdw>
          </a:effectLst>
        </p:spPr>
      </p:sp>
      <p:sp>
        <p:nvSpPr>
          <p:cNvPr id="5" name="Text 2"/>
          <p:cNvSpPr/>
          <p:nvPr/>
        </p:nvSpPr>
        <p:spPr>
          <a:xfrm>
            <a:off x="843082" y="3942398"/>
            <a:ext cx="12944237" cy="616268"/>
          </a:xfrm>
          <a:prstGeom prst="rect">
            <a:avLst/>
          </a:prstGeom>
          <a:noFill/>
        </p:spPr>
        <p:txBody>
          <a:bodyPr wrap="square" lIns="0" tIns="0" rIns="0" bIns="0" rtlCol="0" anchor="t"/>
          <a:lstStyle/>
          <a:p>
            <a:pPr marL="0" indent="0" algn="l">
              <a:lnSpc>
                <a:spcPts val="2400"/>
              </a:lnSpc>
              <a:buNone/>
            </a:pPr>
            <a:r>
              <a:rPr lang="en-US" sz="1900" b="1" dirty="0">
                <a:solidFill>
                  <a:srgbClr val="EEEFF5"/>
                </a:solidFill>
                <a:latin typeface="Montserrat" pitchFamily="34" charset="0"/>
                <a:ea typeface="Barlow Bold" pitchFamily="34" charset="-122"/>
                <a:cs typeface="Montserrat" pitchFamily="34" charset="0"/>
              </a:rPr>
              <a:t>Dedicated time to studying research papers on adaptive noise cancellation, focusing on LMS algorithm parameter optimization. Gained several key theoretical insights:</a:t>
            </a:r>
            <a:endParaRPr lang="en-US" sz="1900" dirty="0">
              <a:latin typeface="Montserrat" pitchFamily="34" charset="0"/>
              <a:cs typeface="Montserrat" pitchFamily="34" charset="0"/>
            </a:endParaRPr>
          </a:p>
        </p:txBody>
      </p:sp>
      <p:sp>
        <p:nvSpPr>
          <p:cNvPr id="6" name="Text 3"/>
          <p:cNvSpPr/>
          <p:nvPr/>
        </p:nvSpPr>
        <p:spPr>
          <a:xfrm>
            <a:off x="843082" y="4671060"/>
            <a:ext cx="12944237" cy="299799"/>
          </a:xfrm>
          <a:prstGeom prst="rect">
            <a:avLst/>
          </a:prstGeom>
          <a:noFill/>
        </p:spPr>
        <p:txBody>
          <a:bodyPr wrap="none" lIns="0" tIns="0" rIns="0" bIns="0" rtlCol="0" anchor="t"/>
          <a:lstStyle/>
          <a:p>
            <a:pPr marL="0" indent="0" algn="l">
              <a:lnSpc>
                <a:spcPts val="2350"/>
              </a:lnSpc>
              <a:buSzPct val="100000"/>
              <a:buNone/>
            </a:pPr>
            <a:r>
              <a:rPr lang="en-US" sz="1450" b="1" dirty="0">
                <a:solidFill>
                  <a:srgbClr val="EEEFF5"/>
                </a:solidFill>
                <a:latin typeface="Montserrat" pitchFamily="34" charset="0"/>
                <a:ea typeface="Montserrat" pitchFamily="34" charset="-122"/>
                <a:cs typeface="Montserrat" pitchFamily="34" charset="-120"/>
              </a:rPr>
              <a:t>Step Size (μ):</a:t>
            </a:r>
            <a:r>
              <a:rPr lang="en-US" sz="1450" dirty="0">
                <a:solidFill>
                  <a:srgbClr val="EEEFF5"/>
                </a:solidFill>
                <a:latin typeface="Montserrat" pitchFamily="34" charset="0"/>
                <a:ea typeface="Montserrat" pitchFamily="34" charset="-122"/>
                <a:cs typeface="Montserrat" pitchFamily="34" charset="-120"/>
              </a:rPr>
              <a:t> Crucial for balancing convergence speed and algorithm stability.</a:t>
            </a:r>
            <a:endParaRPr lang="en-US" sz="1450" dirty="0"/>
          </a:p>
        </p:txBody>
      </p:sp>
      <p:sp>
        <p:nvSpPr>
          <p:cNvPr id="7" name="Text 4"/>
          <p:cNvSpPr/>
          <p:nvPr/>
        </p:nvSpPr>
        <p:spPr>
          <a:xfrm>
            <a:off x="843082" y="5036344"/>
            <a:ext cx="12944237" cy="299799"/>
          </a:xfrm>
          <a:prstGeom prst="rect">
            <a:avLst/>
          </a:prstGeom>
          <a:noFill/>
        </p:spPr>
        <p:txBody>
          <a:bodyPr wrap="none" lIns="0" tIns="0" rIns="0" bIns="0" rtlCol="0" anchor="t"/>
          <a:lstStyle/>
          <a:p>
            <a:pPr marL="0" indent="0" algn="l">
              <a:lnSpc>
                <a:spcPts val="2350"/>
              </a:lnSpc>
              <a:buSzPct val="100000"/>
              <a:buNone/>
            </a:pPr>
            <a:r>
              <a:rPr lang="en-US" sz="1450" b="1" dirty="0">
                <a:solidFill>
                  <a:srgbClr val="EEEFF5"/>
                </a:solidFill>
                <a:latin typeface="Montserrat" pitchFamily="34" charset="0"/>
                <a:ea typeface="Montserrat" pitchFamily="34" charset="-122"/>
                <a:cs typeface="Montserrat" pitchFamily="34" charset="-120"/>
              </a:rPr>
              <a:t>Filter Order:</a:t>
            </a:r>
            <a:r>
              <a:rPr lang="en-US" sz="1450" dirty="0">
                <a:solidFill>
                  <a:srgbClr val="EEEFF5"/>
                </a:solidFill>
                <a:latin typeface="Montserrat" pitchFamily="34" charset="0"/>
                <a:ea typeface="Montserrat" pitchFamily="34" charset="-122"/>
                <a:cs typeface="Montserrat" pitchFamily="34" charset="-120"/>
              </a:rPr>
              <a:t> Higher order tracks complex noise but increases computational load.</a:t>
            </a:r>
            <a:endParaRPr lang="en-US" sz="1450" dirty="0"/>
          </a:p>
        </p:txBody>
      </p:sp>
      <p:sp>
        <p:nvSpPr>
          <p:cNvPr id="8" name="Text 5"/>
          <p:cNvSpPr/>
          <p:nvPr/>
        </p:nvSpPr>
        <p:spPr>
          <a:xfrm>
            <a:off x="843082" y="5401628"/>
            <a:ext cx="12944237" cy="299799"/>
          </a:xfrm>
          <a:prstGeom prst="rect">
            <a:avLst/>
          </a:prstGeom>
          <a:noFill/>
        </p:spPr>
        <p:txBody>
          <a:bodyPr wrap="none" lIns="0" tIns="0" rIns="0" bIns="0" rtlCol="0" anchor="t"/>
          <a:lstStyle/>
          <a:p>
            <a:pPr marL="0" indent="0" algn="l">
              <a:lnSpc>
                <a:spcPts val="2350"/>
              </a:lnSpc>
              <a:buSzPct val="100000"/>
              <a:buNone/>
            </a:pPr>
            <a:r>
              <a:rPr lang="en-US" sz="1450" b="1" dirty="0">
                <a:solidFill>
                  <a:srgbClr val="EEEFF5"/>
                </a:solidFill>
                <a:latin typeface="Montserrat" pitchFamily="34" charset="0"/>
                <a:ea typeface="Montserrat" pitchFamily="34" charset="-122"/>
                <a:cs typeface="Montserrat" pitchFamily="34" charset="-120"/>
              </a:rPr>
              <a:t>Convergence Rate:</a:t>
            </a:r>
            <a:r>
              <a:rPr lang="en-US" sz="1450" dirty="0">
                <a:solidFill>
                  <a:srgbClr val="EEEFF5"/>
                </a:solidFill>
                <a:latin typeface="Montserrat" pitchFamily="34" charset="0"/>
                <a:ea typeface="Montserrat" pitchFamily="34" charset="-122"/>
                <a:cs typeface="Montserrat" pitchFamily="34" charset="-120"/>
              </a:rPr>
              <a:t> Dependent on step size and input signal characteristics.</a:t>
            </a:r>
            <a:endParaRPr lang="en-US" sz="1450" dirty="0"/>
          </a:p>
        </p:txBody>
      </p:sp>
      <p:sp>
        <p:nvSpPr>
          <p:cNvPr id="9" name="Text 6"/>
          <p:cNvSpPr/>
          <p:nvPr/>
        </p:nvSpPr>
        <p:spPr>
          <a:xfrm>
            <a:off x="843082" y="5766911"/>
            <a:ext cx="12944237" cy="299799"/>
          </a:xfrm>
          <a:prstGeom prst="rect">
            <a:avLst/>
          </a:prstGeom>
          <a:noFill/>
        </p:spPr>
        <p:txBody>
          <a:bodyPr wrap="none" lIns="0" tIns="0" rIns="0" bIns="0" rtlCol="0" anchor="t"/>
          <a:lstStyle/>
          <a:p>
            <a:pPr marL="0" indent="0" algn="l">
              <a:lnSpc>
                <a:spcPts val="2350"/>
              </a:lnSpc>
              <a:buSzPct val="100000"/>
              <a:buNone/>
            </a:pPr>
            <a:r>
              <a:rPr lang="en-US" sz="1450" b="1" dirty="0">
                <a:solidFill>
                  <a:srgbClr val="EEEFF5"/>
                </a:solidFill>
                <a:latin typeface="Montserrat" pitchFamily="34" charset="0"/>
                <a:ea typeface="Montserrat" pitchFamily="34" charset="-122"/>
                <a:cs typeface="Montserrat" pitchFamily="34" charset="-120"/>
              </a:rPr>
              <a:t>Noise Reduction vs. Signal Distortion:</a:t>
            </a:r>
            <a:r>
              <a:rPr lang="en-US" sz="1450" dirty="0">
                <a:solidFill>
                  <a:srgbClr val="EEEFF5"/>
                </a:solidFill>
                <a:latin typeface="Montserrat" pitchFamily="34" charset="0"/>
                <a:ea typeface="Montserrat" pitchFamily="34" charset="-122"/>
                <a:cs typeface="Montserrat" pitchFamily="34" charset="-120"/>
              </a:rPr>
              <a:t> A trade-off must be maintained; careful tuning is vital.</a:t>
            </a:r>
            <a:endParaRPr lang="en-US" sz="1450" dirty="0"/>
          </a:p>
        </p:txBody>
      </p:sp>
      <p:sp>
        <p:nvSpPr>
          <p:cNvPr id="10" name="Text 7"/>
          <p:cNvSpPr/>
          <p:nvPr/>
        </p:nvSpPr>
        <p:spPr>
          <a:xfrm>
            <a:off x="843082" y="6132195"/>
            <a:ext cx="12944237" cy="299799"/>
          </a:xfrm>
          <a:prstGeom prst="rect">
            <a:avLst/>
          </a:prstGeom>
          <a:noFill/>
        </p:spPr>
        <p:txBody>
          <a:bodyPr wrap="none" lIns="0" tIns="0" rIns="0" bIns="0" rtlCol="0" anchor="t"/>
          <a:lstStyle/>
          <a:p>
            <a:pPr marL="0" indent="0" algn="l">
              <a:lnSpc>
                <a:spcPts val="2350"/>
              </a:lnSpc>
              <a:buSzPct val="100000"/>
              <a:buNone/>
            </a:pPr>
            <a:r>
              <a:rPr lang="en-US" sz="1450" b="1" dirty="0">
                <a:solidFill>
                  <a:srgbClr val="EEEFF5"/>
                </a:solidFill>
                <a:latin typeface="Montserrat" pitchFamily="34" charset="0"/>
                <a:ea typeface="Montserrat" pitchFamily="34" charset="-122"/>
                <a:cs typeface="Montserrat" pitchFamily="34" charset="-120"/>
              </a:rPr>
              <a:t>Real-time Processing Efficiency:</a:t>
            </a:r>
            <a:r>
              <a:rPr lang="en-US" sz="1450" dirty="0">
                <a:solidFill>
                  <a:srgbClr val="EEEFF5"/>
                </a:solidFill>
                <a:latin typeface="Montserrat" pitchFamily="34" charset="0"/>
                <a:ea typeface="Montserrat" pitchFamily="34" charset="-122"/>
                <a:cs typeface="Montserrat" pitchFamily="34" charset="-120"/>
              </a:rPr>
              <a:t> Algorithm optimization for speed is essential.</a:t>
            </a:r>
            <a:endParaRPr lang="en-US" sz="1450" dirty="0"/>
          </a:p>
        </p:txBody>
      </p:sp>
      <p:sp>
        <p:nvSpPr>
          <p:cNvPr id="11" name="Text 8"/>
          <p:cNvSpPr/>
          <p:nvPr/>
        </p:nvSpPr>
        <p:spPr>
          <a:xfrm>
            <a:off x="843082" y="6497479"/>
            <a:ext cx="12944237" cy="299799"/>
          </a:xfrm>
          <a:prstGeom prst="rect">
            <a:avLst/>
          </a:prstGeom>
          <a:noFill/>
        </p:spPr>
        <p:txBody>
          <a:bodyPr wrap="none" lIns="0" tIns="0" rIns="0" bIns="0" rtlCol="0" anchor="t"/>
          <a:lstStyle/>
          <a:p>
            <a:pPr marL="0" indent="0" algn="l">
              <a:lnSpc>
                <a:spcPts val="2350"/>
              </a:lnSpc>
              <a:buSzPct val="100000"/>
              <a:buNone/>
            </a:pPr>
            <a:r>
              <a:rPr lang="en-US" sz="1450" b="1" dirty="0">
                <a:solidFill>
                  <a:srgbClr val="EEEFF5"/>
                </a:solidFill>
                <a:latin typeface="Montserrat" pitchFamily="34" charset="0"/>
                <a:ea typeface="Montserrat" pitchFamily="34" charset="-122"/>
                <a:cs typeface="Montserrat" pitchFamily="34" charset="-120"/>
              </a:rPr>
              <a:t>Adaptive Filter Initialization:</a:t>
            </a:r>
            <a:r>
              <a:rPr lang="en-US" sz="1450" dirty="0">
                <a:solidFill>
                  <a:srgbClr val="EEEFF5"/>
                </a:solidFill>
                <a:latin typeface="Montserrat" pitchFamily="34" charset="0"/>
                <a:ea typeface="Montserrat" pitchFamily="34" charset="-122"/>
                <a:cs typeface="Montserrat" pitchFamily="34" charset="-120"/>
              </a:rPr>
              <a:t> Starting values affect convergence behaviors.</a:t>
            </a:r>
            <a:endParaRPr lang="en-US" sz="1450" dirty="0"/>
          </a:p>
        </p:txBody>
      </p:sp>
      <p:sp>
        <p:nvSpPr>
          <p:cNvPr id="12" name="Text 9"/>
          <p:cNvSpPr/>
          <p:nvPr/>
        </p:nvSpPr>
        <p:spPr>
          <a:xfrm>
            <a:off x="843082" y="6862763"/>
            <a:ext cx="12944237" cy="299799"/>
          </a:xfrm>
          <a:prstGeom prst="rect">
            <a:avLst/>
          </a:prstGeom>
          <a:noFill/>
        </p:spPr>
        <p:txBody>
          <a:bodyPr wrap="none" lIns="0" tIns="0" rIns="0" bIns="0" rtlCol="0" anchor="t"/>
          <a:lstStyle/>
          <a:p>
            <a:pPr marL="0" indent="0" algn="l">
              <a:lnSpc>
                <a:spcPts val="2350"/>
              </a:lnSpc>
              <a:buSzPct val="100000"/>
              <a:buNone/>
            </a:pPr>
            <a:r>
              <a:rPr lang="en-US" sz="1450" b="1" dirty="0">
                <a:solidFill>
                  <a:srgbClr val="EEEFF5"/>
                </a:solidFill>
                <a:latin typeface="Montserrat" pitchFamily="34" charset="0"/>
                <a:ea typeface="Montserrat" pitchFamily="34" charset="-122"/>
                <a:cs typeface="Montserrat" pitchFamily="34" charset="-120"/>
              </a:rPr>
              <a:t>Use of Reference Signals:</a:t>
            </a:r>
            <a:r>
              <a:rPr lang="en-US" sz="1450" dirty="0">
                <a:solidFill>
                  <a:srgbClr val="EEEFF5"/>
                </a:solidFill>
                <a:latin typeface="Montserrat" pitchFamily="34" charset="0"/>
                <a:ea typeface="Montserrat" pitchFamily="34" charset="-122"/>
                <a:cs typeface="Montserrat" pitchFamily="34" charset="-120"/>
              </a:rPr>
              <a:t> Highly correlated reference signals improve suppression.</a:t>
            </a:r>
            <a:endParaRPr lang="en-US" sz="1450" dirty="0"/>
          </a:p>
        </p:txBody>
      </p:sp>
      <p:sp>
        <p:nvSpPr>
          <p:cNvPr id="13" name="Text 10"/>
          <p:cNvSpPr/>
          <p:nvPr/>
        </p:nvSpPr>
        <p:spPr>
          <a:xfrm>
            <a:off x="843082" y="7228046"/>
            <a:ext cx="12944237" cy="299799"/>
          </a:xfrm>
          <a:prstGeom prst="rect">
            <a:avLst/>
          </a:prstGeom>
          <a:noFill/>
        </p:spPr>
        <p:txBody>
          <a:bodyPr wrap="none" lIns="0" tIns="0" rIns="0" bIns="0" rtlCol="0" anchor="t"/>
          <a:lstStyle/>
          <a:p>
            <a:pPr marL="0" indent="0" algn="l">
              <a:lnSpc>
                <a:spcPts val="2350"/>
              </a:lnSpc>
              <a:buSzPct val="100000"/>
              <a:buNone/>
            </a:pPr>
            <a:r>
              <a:rPr lang="en-US" sz="1450" b="1" dirty="0">
                <a:solidFill>
                  <a:srgbClr val="EEEFF5"/>
                </a:solidFill>
                <a:latin typeface="Montserrat" pitchFamily="34" charset="0"/>
                <a:ea typeface="Montserrat" pitchFamily="34" charset="-122"/>
                <a:cs typeface="Montserrat" pitchFamily="34" charset="-120"/>
              </a:rPr>
              <a:t>Performance Metrics:</a:t>
            </a:r>
            <a:r>
              <a:rPr lang="en-US" sz="1450" dirty="0">
                <a:solidFill>
                  <a:srgbClr val="EEEFF5"/>
                </a:solidFill>
                <a:latin typeface="Montserrat" pitchFamily="34" charset="0"/>
                <a:ea typeface="Montserrat" pitchFamily="34" charset="-122"/>
                <a:cs typeface="Montserrat" pitchFamily="34" charset="-120"/>
              </a:rPr>
              <a:t> Incorporating MSE and SNR for quantitative tracking.</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79095" y="297894"/>
            <a:ext cx="3260288" cy="356235"/>
          </a:xfrm>
          <a:prstGeom prst="rect">
            <a:avLst/>
          </a:prstGeom>
          <a:noFill/>
        </p:spPr>
        <p:txBody>
          <a:bodyPr wrap="none" lIns="0" tIns="0" rIns="0" bIns="0" rtlCol="0" anchor="t"/>
          <a:lstStyle/>
          <a:p>
            <a:pPr marL="0" indent="0" algn="l">
              <a:lnSpc>
                <a:spcPts val="2800"/>
              </a:lnSpc>
              <a:buNone/>
            </a:pPr>
            <a:r>
              <a:rPr lang="en-US" sz="2200" b="1" dirty="0">
                <a:solidFill>
                  <a:srgbClr val="9998FF"/>
                </a:solidFill>
                <a:latin typeface="Montserrat" pitchFamily="34" charset="0"/>
                <a:ea typeface="Barlow Bold" pitchFamily="34" charset="-122"/>
                <a:cs typeface="Montserrat" pitchFamily="34" charset="0"/>
              </a:rPr>
              <a:t>Math Behind LMS Filtering</a:t>
            </a:r>
            <a:endParaRPr lang="en-US" sz="2200" dirty="0">
              <a:latin typeface="Montserrat" pitchFamily="34" charset="0"/>
              <a:cs typeface="Montserrat" pitchFamily="34" charset="0"/>
            </a:endParaRPr>
          </a:p>
        </p:txBody>
      </p:sp>
      <p:sp>
        <p:nvSpPr>
          <p:cNvPr id="3" name="Shape 1"/>
          <p:cNvSpPr/>
          <p:nvPr/>
        </p:nvSpPr>
        <p:spPr>
          <a:xfrm>
            <a:off x="379095" y="870704"/>
            <a:ext cx="13872210" cy="6459855"/>
          </a:xfrm>
          <a:prstGeom prst="roundRect">
            <a:avLst>
              <a:gd name="adj" fmla="val 1509"/>
            </a:avLst>
          </a:prstGeom>
          <a:noFill/>
          <a:ln w="7620">
            <a:solidFill>
              <a:srgbClr val="FFFFFF">
                <a:alpha val="24000"/>
              </a:srgbClr>
            </a:solidFill>
            <a:prstDash val="solid"/>
          </a:ln>
        </p:spPr>
      </p:sp>
      <p:sp>
        <p:nvSpPr>
          <p:cNvPr id="4" name="Shape 2"/>
          <p:cNvSpPr/>
          <p:nvPr/>
        </p:nvSpPr>
        <p:spPr>
          <a:xfrm>
            <a:off x="386715" y="878324"/>
            <a:ext cx="13856970" cy="323136"/>
          </a:xfrm>
          <a:prstGeom prst="rect">
            <a:avLst/>
          </a:prstGeom>
          <a:solidFill>
            <a:srgbClr val="FFFFFF">
              <a:alpha val="4000"/>
            </a:srgbClr>
          </a:solidFill>
        </p:spPr>
      </p:sp>
      <p:sp>
        <p:nvSpPr>
          <p:cNvPr id="5" name="Text 3"/>
          <p:cNvSpPr/>
          <p:nvPr/>
        </p:nvSpPr>
        <p:spPr>
          <a:xfrm>
            <a:off x="3136344" y="950833"/>
            <a:ext cx="1425297" cy="178118"/>
          </a:xfrm>
          <a:prstGeom prst="rect">
            <a:avLst/>
          </a:prstGeom>
          <a:noFill/>
        </p:spPr>
        <p:txBody>
          <a:bodyPr wrap="none" lIns="0" tIns="0" rIns="0" bIns="0" rtlCol="0" anchor="t"/>
          <a:lstStyle/>
          <a:p>
            <a:pPr marL="0" indent="0" algn="ctr">
              <a:lnSpc>
                <a:spcPts val="1400"/>
              </a:lnSpc>
              <a:buNone/>
            </a:pPr>
            <a:r>
              <a:rPr lang="en-US" sz="1100" b="1" dirty="0">
                <a:solidFill>
                  <a:srgbClr val="9998FF"/>
                </a:solidFill>
                <a:latin typeface="Montserrat" pitchFamily="34" charset="0"/>
                <a:ea typeface="Barlow Bold" pitchFamily="34" charset="-122"/>
                <a:cs typeface="Montserrat" pitchFamily="34" charset="0"/>
              </a:rPr>
              <a:t>Section 1</a:t>
            </a:r>
            <a:endParaRPr lang="en-US" sz="1100" dirty="0">
              <a:latin typeface="Montserrat" pitchFamily="34" charset="0"/>
              <a:cs typeface="Montserrat" pitchFamily="34" charset="0"/>
            </a:endParaRPr>
          </a:p>
        </p:txBody>
      </p:sp>
      <p:sp>
        <p:nvSpPr>
          <p:cNvPr id="6" name="Text 4"/>
          <p:cNvSpPr/>
          <p:nvPr/>
        </p:nvSpPr>
        <p:spPr>
          <a:xfrm>
            <a:off x="10068639" y="950833"/>
            <a:ext cx="1425297" cy="178118"/>
          </a:xfrm>
          <a:prstGeom prst="rect">
            <a:avLst/>
          </a:prstGeom>
          <a:noFill/>
        </p:spPr>
        <p:txBody>
          <a:bodyPr wrap="none" lIns="0" tIns="0" rIns="0" bIns="0" rtlCol="0" anchor="t"/>
          <a:lstStyle/>
          <a:p>
            <a:pPr marL="0" indent="0" algn="ctr">
              <a:lnSpc>
                <a:spcPts val="1400"/>
              </a:lnSpc>
              <a:buNone/>
            </a:pPr>
            <a:r>
              <a:rPr lang="en-US" sz="1100" b="1" dirty="0">
                <a:solidFill>
                  <a:srgbClr val="9998FF"/>
                </a:solidFill>
                <a:latin typeface="Montserrat" pitchFamily="34" charset="0"/>
                <a:ea typeface="Barlow Bold" pitchFamily="34" charset="-122"/>
                <a:cs typeface="Montserrat" pitchFamily="34" charset="0"/>
              </a:rPr>
              <a:t>Section 2</a:t>
            </a:r>
            <a:endParaRPr lang="en-US" sz="1100" dirty="0">
              <a:latin typeface="Montserrat" pitchFamily="34" charset="0"/>
              <a:cs typeface="Montserrat" pitchFamily="34" charset="0"/>
            </a:endParaRPr>
          </a:p>
        </p:txBody>
      </p:sp>
      <p:sp>
        <p:nvSpPr>
          <p:cNvPr id="7" name="Shape 5"/>
          <p:cNvSpPr/>
          <p:nvPr/>
        </p:nvSpPr>
        <p:spPr>
          <a:xfrm>
            <a:off x="386715" y="1201460"/>
            <a:ext cx="13856970" cy="2276237"/>
          </a:xfrm>
          <a:prstGeom prst="rect">
            <a:avLst/>
          </a:prstGeom>
          <a:solidFill>
            <a:srgbClr val="000000">
              <a:alpha val="4000"/>
            </a:srgbClr>
          </a:solidFill>
        </p:spPr>
      </p:sp>
      <p:pic>
        <p:nvPicPr>
          <p:cNvPr id="8" name="Image 0" descr="preencoded.png"/>
          <p:cNvPicPr>
            <a:picLocks noChangeAspect="1"/>
          </p:cNvPicPr>
          <p:nvPr/>
        </p:nvPicPr>
        <p:blipFill>
          <a:blip r:embed="rId1"/>
          <a:stretch>
            <a:fillRect/>
          </a:stretch>
        </p:blipFill>
        <p:spPr>
          <a:xfrm>
            <a:off x="494943" y="1273969"/>
            <a:ext cx="4685228" cy="1719620"/>
          </a:xfrm>
          <a:prstGeom prst="rect">
            <a:avLst/>
          </a:prstGeom>
        </p:spPr>
      </p:pic>
      <p:sp>
        <p:nvSpPr>
          <p:cNvPr id="9" name="Text 6"/>
          <p:cNvSpPr/>
          <p:nvPr/>
        </p:nvSpPr>
        <p:spPr>
          <a:xfrm>
            <a:off x="494943" y="3058478"/>
            <a:ext cx="6708219" cy="346710"/>
          </a:xfrm>
          <a:prstGeom prst="rect">
            <a:avLst/>
          </a:prstGeom>
          <a:noFill/>
        </p:spPr>
        <p:txBody>
          <a:bodyPr wrap="square" lIns="0" tIns="0" rIns="0" bIns="0" rtlCol="0" anchor="t"/>
          <a:lstStyle/>
          <a:p>
            <a:pPr marL="0" indent="0" algn="l">
              <a:lnSpc>
                <a:spcPts val="1350"/>
              </a:lnSpc>
              <a:buNone/>
            </a:pPr>
            <a:r>
              <a:rPr lang="en-US" sz="850" dirty="0">
                <a:solidFill>
                  <a:srgbClr val="EEEFF5"/>
                </a:solidFill>
                <a:latin typeface="Montserrat" pitchFamily="34" charset="0"/>
                <a:ea typeface="Montserrat" pitchFamily="34" charset="-122"/>
                <a:cs typeface="Montserrat" pitchFamily="34" charset="-120"/>
              </a:rPr>
              <a:t>After loading the data, column parameters such as time, accelerometer at x, y and z axis and  Gyroscope at x, y, z axis are stored.</a:t>
            </a:r>
            <a:endParaRPr lang="en-US" sz="850" dirty="0"/>
          </a:p>
        </p:txBody>
      </p:sp>
      <p:pic>
        <p:nvPicPr>
          <p:cNvPr id="10" name="Image 1" descr="preencoded.png"/>
          <p:cNvPicPr>
            <a:picLocks noChangeAspect="1"/>
          </p:cNvPicPr>
          <p:nvPr/>
        </p:nvPicPr>
        <p:blipFill>
          <a:blip r:embed="rId2"/>
          <a:stretch>
            <a:fillRect/>
          </a:stretch>
        </p:blipFill>
        <p:spPr>
          <a:xfrm>
            <a:off x="7427238" y="1273969"/>
            <a:ext cx="4685228" cy="1712833"/>
          </a:xfrm>
          <a:prstGeom prst="rect">
            <a:avLst/>
          </a:prstGeom>
        </p:spPr>
      </p:pic>
      <p:sp>
        <p:nvSpPr>
          <p:cNvPr id="11" name="Text 7"/>
          <p:cNvSpPr/>
          <p:nvPr/>
        </p:nvSpPr>
        <p:spPr>
          <a:xfrm>
            <a:off x="7427238" y="3051691"/>
            <a:ext cx="6708219" cy="346710"/>
          </a:xfrm>
          <a:prstGeom prst="rect">
            <a:avLst/>
          </a:prstGeom>
          <a:noFill/>
        </p:spPr>
        <p:txBody>
          <a:bodyPr wrap="square" lIns="0" tIns="0" rIns="0" bIns="0" rtlCol="0" anchor="t"/>
          <a:lstStyle/>
          <a:p>
            <a:pPr marL="0" indent="0" algn="l">
              <a:lnSpc>
                <a:spcPts val="1350"/>
              </a:lnSpc>
              <a:buNone/>
            </a:pPr>
            <a:r>
              <a:rPr lang="en-US" sz="850" dirty="0">
                <a:solidFill>
                  <a:srgbClr val="EEEFF5"/>
                </a:solidFill>
                <a:latin typeface="Montserrat" pitchFamily="34" charset="0"/>
                <a:ea typeface="Montserrat" pitchFamily="34" charset="-122"/>
                <a:cs typeface="Montserrat" pitchFamily="34" charset="-120"/>
              </a:rPr>
              <a:t>We resample the IMU(accelerometer, Gyroscope) data because the audio might be at 16000 Hz but IMU might be at 1000Hz or may have time delays.</a:t>
            </a:r>
            <a:endParaRPr lang="en-US" sz="850" dirty="0"/>
          </a:p>
        </p:txBody>
      </p:sp>
      <p:sp>
        <p:nvSpPr>
          <p:cNvPr id="12" name="Shape 8"/>
          <p:cNvSpPr/>
          <p:nvPr/>
        </p:nvSpPr>
        <p:spPr>
          <a:xfrm>
            <a:off x="386715" y="3477697"/>
            <a:ext cx="13856970" cy="323136"/>
          </a:xfrm>
          <a:prstGeom prst="rect">
            <a:avLst/>
          </a:prstGeom>
          <a:solidFill>
            <a:srgbClr val="FFFFFF">
              <a:alpha val="4000"/>
            </a:srgbClr>
          </a:solidFill>
        </p:spPr>
      </p:sp>
      <p:sp>
        <p:nvSpPr>
          <p:cNvPr id="13" name="Text 9"/>
          <p:cNvSpPr/>
          <p:nvPr/>
        </p:nvSpPr>
        <p:spPr>
          <a:xfrm>
            <a:off x="3136344" y="3550206"/>
            <a:ext cx="1425297" cy="178118"/>
          </a:xfrm>
          <a:prstGeom prst="rect">
            <a:avLst/>
          </a:prstGeom>
          <a:noFill/>
        </p:spPr>
        <p:txBody>
          <a:bodyPr wrap="none" lIns="0" tIns="0" rIns="0" bIns="0" rtlCol="0" anchor="t"/>
          <a:lstStyle/>
          <a:p>
            <a:pPr marL="0" indent="0" algn="ctr">
              <a:lnSpc>
                <a:spcPts val="1400"/>
              </a:lnSpc>
              <a:buNone/>
            </a:pPr>
            <a:r>
              <a:rPr lang="en-US" sz="1100" b="1" dirty="0">
                <a:solidFill>
                  <a:srgbClr val="9998FF"/>
                </a:solidFill>
                <a:latin typeface="Montserrat" pitchFamily="34" charset="0"/>
                <a:ea typeface="Barlow Bold" pitchFamily="34" charset="-122"/>
                <a:cs typeface="Montserrat" pitchFamily="34" charset="0"/>
              </a:rPr>
              <a:t>Section 3</a:t>
            </a:r>
            <a:endParaRPr lang="en-US" sz="1100" dirty="0">
              <a:latin typeface="Montserrat" pitchFamily="34" charset="0"/>
              <a:cs typeface="Montserrat" pitchFamily="34" charset="0"/>
            </a:endParaRPr>
          </a:p>
        </p:txBody>
      </p:sp>
      <p:sp>
        <p:nvSpPr>
          <p:cNvPr id="14" name="Text 10"/>
          <p:cNvSpPr/>
          <p:nvPr/>
        </p:nvSpPr>
        <p:spPr>
          <a:xfrm>
            <a:off x="10068639" y="3550206"/>
            <a:ext cx="1425297" cy="178118"/>
          </a:xfrm>
          <a:prstGeom prst="rect">
            <a:avLst/>
          </a:prstGeom>
          <a:noFill/>
        </p:spPr>
        <p:txBody>
          <a:bodyPr wrap="none" lIns="0" tIns="0" rIns="0" bIns="0" rtlCol="0" anchor="t"/>
          <a:lstStyle/>
          <a:p>
            <a:pPr marL="0" indent="0" algn="ctr">
              <a:lnSpc>
                <a:spcPts val="1400"/>
              </a:lnSpc>
              <a:buNone/>
            </a:pPr>
            <a:r>
              <a:rPr lang="en-US" sz="1100" b="1" dirty="0">
                <a:solidFill>
                  <a:srgbClr val="9998FF"/>
                </a:solidFill>
                <a:latin typeface="Montserrat" pitchFamily="34" charset="0"/>
                <a:ea typeface="Barlow Bold" pitchFamily="34" charset="-122"/>
                <a:cs typeface="Montserrat" pitchFamily="34" charset="0"/>
              </a:rPr>
              <a:t>Section 4</a:t>
            </a:r>
            <a:endParaRPr lang="en-US" sz="1100" dirty="0">
              <a:latin typeface="Montserrat" pitchFamily="34" charset="0"/>
              <a:cs typeface="Montserrat" pitchFamily="34" charset="0"/>
            </a:endParaRPr>
          </a:p>
        </p:txBody>
      </p:sp>
      <p:sp>
        <p:nvSpPr>
          <p:cNvPr id="15" name="Shape 11"/>
          <p:cNvSpPr/>
          <p:nvPr/>
        </p:nvSpPr>
        <p:spPr>
          <a:xfrm>
            <a:off x="386715" y="3800832"/>
            <a:ext cx="13856970" cy="3522107"/>
          </a:xfrm>
          <a:prstGeom prst="rect">
            <a:avLst/>
          </a:prstGeom>
          <a:solidFill>
            <a:srgbClr val="000000">
              <a:alpha val="4000"/>
            </a:srgbClr>
          </a:solidFill>
        </p:spPr>
      </p:sp>
      <p:pic>
        <p:nvPicPr>
          <p:cNvPr id="16" name="Image 2" descr="preencoded.png"/>
          <p:cNvPicPr>
            <a:picLocks noChangeAspect="1"/>
          </p:cNvPicPr>
          <p:nvPr/>
        </p:nvPicPr>
        <p:blipFill>
          <a:blip r:embed="rId3"/>
          <a:stretch>
            <a:fillRect/>
          </a:stretch>
        </p:blipFill>
        <p:spPr>
          <a:xfrm>
            <a:off x="494943" y="3873341"/>
            <a:ext cx="4000262" cy="2965490"/>
          </a:xfrm>
          <a:prstGeom prst="rect">
            <a:avLst/>
          </a:prstGeom>
        </p:spPr>
      </p:pic>
      <p:sp>
        <p:nvSpPr>
          <p:cNvPr id="17" name="Text 12"/>
          <p:cNvSpPr/>
          <p:nvPr/>
        </p:nvSpPr>
        <p:spPr>
          <a:xfrm>
            <a:off x="494943" y="6903720"/>
            <a:ext cx="6708219" cy="346710"/>
          </a:xfrm>
          <a:prstGeom prst="rect">
            <a:avLst/>
          </a:prstGeom>
          <a:noFill/>
        </p:spPr>
        <p:txBody>
          <a:bodyPr wrap="square" lIns="0" tIns="0" rIns="0" bIns="0" rtlCol="0" anchor="t"/>
          <a:lstStyle/>
          <a:p>
            <a:pPr marL="0" indent="0" algn="l">
              <a:lnSpc>
                <a:spcPts val="1350"/>
              </a:lnSpc>
              <a:buNone/>
            </a:pPr>
            <a:r>
              <a:rPr lang="en-US" sz="850" dirty="0">
                <a:solidFill>
                  <a:srgbClr val="EEEFF5"/>
                </a:solidFill>
                <a:latin typeface="Montserrat" pitchFamily="34" charset="0"/>
                <a:ea typeface="Montserrat" pitchFamily="34" charset="-122"/>
                <a:cs typeface="Montserrat" pitchFamily="34" charset="-120"/>
              </a:rPr>
              <a:t>The resampled IMU data is used as reference input in [x(n)]. It is later used in updating the weights [W]. The weights are used to make changes in actual output [Y]. This would make changes in error output signal [e(n)].</a:t>
            </a:r>
            <a:endParaRPr lang="en-US" sz="850" dirty="0"/>
          </a:p>
        </p:txBody>
      </p:sp>
      <p:pic>
        <p:nvPicPr>
          <p:cNvPr id="18" name="Image 3" descr="preencoded.png"/>
          <p:cNvPicPr>
            <a:picLocks noChangeAspect="1"/>
          </p:cNvPicPr>
          <p:nvPr/>
        </p:nvPicPr>
        <p:blipFill>
          <a:blip r:embed="rId4"/>
          <a:stretch>
            <a:fillRect/>
          </a:stretch>
        </p:blipFill>
        <p:spPr>
          <a:xfrm>
            <a:off x="7427238" y="3873341"/>
            <a:ext cx="4685228" cy="2593062"/>
          </a:xfrm>
          <a:prstGeom prst="rect">
            <a:avLst/>
          </a:prstGeom>
        </p:spPr>
      </p:pic>
      <p:sp>
        <p:nvSpPr>
          <p:cNvPr id="19" name="Text 13"/>
          <p:cNvSpPr/>
          <p:nvPr/>
        </p:nvSpPr>
        <p:spPr>
          <a:xfrm>
            <a:off x="7427238" y="6531293"/>
            <a:ext cx="6708219" cy="346710"/>
          </a:xfrm>
          <a:prstGeom prst="rect">
            <a:avLst/>
          </a:prstGeom>
          <a:noFill/>
        </p:spPr>
        <p:txBody>
          <a:bodyPr wrap="square" lIns="0" tIns="0" rIns="0" bIns="0" rtlCol="0" anchor="t"/>
          <a:lstStyle/>
          <a:p>
            <a:pPr marL="0" indent="0" algn="l">
              <a:lnSpc>
                <a:spcPts val="1350"/>
              </a:lnSpc>
              <a:buNone/>
            </a:pPr>
            <a:r>
              <a:rPr lang="en-US" sz="850" dirty="0">
                <a:solidFill>
                  <a:srgbClr val="EEEFF5"/>
                </a:solidFill>
                <a:latin typeface="Montserrat" pitchFamily="34" charset="0"/>
                <a:ea typeface="Montserrat" pitchFamily="34" charset="-122"/>
                <a:cs typeface="Montserrat" pitchFamily="34" charset="-120"/>
              </a:rPr>
              <a:t>As there are multiple column parameters e can use multichannel inputs into single unit. Then resampling it to take it in reference input.</a:t>
            </a:r>
            <a:endParaRPr lang="en-US" sz="850" dirty="0"/>
          </a:p>
        </p:txBody>
      </p:sp>
      <p:sp>
        <p:nvSpPr>
          <p:cNvPr id="20" name="Text 14"/>
          <p:cNvSpPr/>
          <p:nvPr/>
        </p:nvSpPr>
        <p:spPr>
          <a:xfrm>
            <a:off x="379095" y="7452360"/>
            <a:ext cx="13872210" cy="173355"/>
          </a:xfrm>
          <a:prstGeom prst="rect">
            <a:avLst/>
          </a:prstGeom>
          <a:noFill/>
        </p:spPr>
        <p:txBody>
          <a:bodyPr wrap="none" lIns="0" tIns="0" rIns="0" bIns="0" rtlCol="0" anchor="t"/>
          <a:lstStyle/>
          <a:p>
            <a:pPr marL="0" indent="0" algn="l">
              <a:lnSpc>
                <a:spcPts val="1350"/>
              </a:lnSpc>
              <a:buNone/>
            </a:pPr>
            <a:endParaRPr lang="en-US" sz="850" dirty="0"/>
          </a:p>
        </p:txBody>
      </p:sp>
      <p:sp>
        <p:nvSpPr>
          <p:cNvPr id="21" name="Shape 15"/>
          <p:cNvSpPr/>
          <p:nvPr/>
        </p:nvSpPr>
        <p:spPr>
          <a:xfrm>
            <a:off x="379095" y="7747516"/>
            <a:ext cx="13872210" cy="1351836"/>
          </a:xfrm>
          <a:prstGeom prst="roundRect">
            <a:avLst>
              <a:gd name="adj" fmla="val 7212"/>
            </a:avLst>
          </a:prstGeom>
          <a:noFill/>
          <a:ln w="7620">
            <a:solidFill>
              <a:srgbClr val="FFFFFF">
                <a:alpha val="24000"/>
              </a:srgbClr>
            </a:solidFill>
            <a:prstDash val="solid"/>
          </a:ln>
        </p:spPr>
      </p:sp>
      <p:sp>
        <p:nvSpPr>
          <p:cNvPr id="22" name="Shape 16"/>
          <p:cNvSpPr/>
          <p:nvPr/>
        </p:nvSpPr>
        <p:spPr>
          <a:xfrm>
            <a:off x="386715" y="7755136"/>
            <a:ext cx="13856970" cy="358854"/>
          </a:xfrm>
          <a:prstGeom prst="rect">
            <a:avLst/>
          </a:prstGeom>
          <a:solidFill>
            <a:srgbClr val="FFFFFF">
              <a:alpha val="4000"/>
            </a:srgbClr>
          </a:solidFill>
        </p:spPr>
      </p:sp>
      <p:sp>
        <p:nvSpPr>
          <p:cNvPr id="23" name="Text 17"/>
          <p:cNvSpPr/>
          <p:nvPr/>
        </p:nvSpPr>
        <p:spPr>
          <a:xfrm>
            <a:off x="6459974" y="7827645"/>
            <a:ext cx="1710452" cy="213836"/>
          </a:xfrm>
          <a:prstGeom prst="rect">
            <a:avLst/>
          </a:prstGeom>
          <a:noFill/>
        </p:spPr>
        <p:txBody>
          <a:bodyPr wrap="none" lIns="0" tIns="0" rIns="0" bIns="0" rtlCol="0" anchor="t"/>
          <a:lstStyle/>
          <a:p>
            <a:pPr marL="0" indent="0" algn="ctr">
              <a:lnSpc>
                <a:spcPts val="1650"/>
              </a:lnSpc>
              <a:buNone/>
            </a:pPr>
            <a:r>
              <a:rPr lang="en-US" sz="1300" b="1" dirty="0">
                <a:solidFill>
                  <a:srgbClr val="9998FF"/>
                </a:solidFill>
                <a:latin typeface="Montserrat" pitchFamily="34" charset="0"/>
                <a:ea typeface="Barlow Bold" pitchFamily="34" charset="-122"/>
                <a:cs typeface="Montserrat" pitchFamily="34" charset="0"/>
              </a:rPr>
              <a:t>System Workflow</a:t>
            </a:r>
            <a:endParaRPr lang="en-US" sz="1300" dirty="0">
              <a:latin typeface="Montserrat" pitchFamily="34" charset="0"/>
              <a:cs typeface="Montserrat" pitchFamily="34" charset="0"/>
            </a:endParaRPr>
          </a:p>
        </p:txBody>
      </p:sp>
      <p:sp>
        <p:nvSpPr>
          <p:cNvPr id="24" name="Shape 18"/>
          <p:cNvSpPr/>
          <p:nvPr/>
        </p:nvSpPr>
        <p:spPr>
          <a:xfrm>
            <a:off x="386715" y="8113990"/>
            <a:ext cx="13856970" cy="977741"/>
          </a:xfrm>
          <a:prstGeom prst="rect">
            <a:avLst/>
          </a:prstGeom>
          <a:solidFill>
            <a:srgbClr val="000000">
              <a:alpha val="4000"/>
            </a:srgbClr>
          </a:solidFill>
        </p:spPr>
      </p:sp>
      <p:pic>
        <p:nvPicPr>
          <p:cNvPr id="25" name="Image 4" descr="preencoded.png"/>
          <p:cNvPicPr>
            <a:picLocks noChangeAspect="1"/>
          </p:cNvPicPr>
          <p:nvPr/>
        </p:nvPicPr>
        <p:blipFill>
          <a:blip r:embed="rId5"/>
          <a:stretch>
            <a:fillRect/>
          </a:stretch>
        </p:blipFill>
        <p:spPr>
          <a:xfrm>
            <a:off x="4972526" y="8186499"/>
            <a:ext cx="4685228" cy="83272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59343" y="360878"/>
            <a:ext cx="6665000" cy="431721"/>
          </a:xfrm>
          <a:prstGeom prst="rect">
            <a:avLst/>
          </a:prstGeom>
          <a:noFill/>
        </p:spPr>
        <p:txBody>
          <a:bodyPr wrap="none" lIns="0" tIns="0" rIns="0" bIns="0" rtlCol="0" anchor="t"/>
          <a:lstStyle/>
          <a:p>
            <a:pPr marL="0" indent="0" algn="l">
              <a:lnSpc>
                <a:spcPts val="3350"/>
              </a:lnSpc>
              <a:buNone/>
            </a:pPr>
            <a:r>
              <a:rPr lang="en-US" sz="2700" b="1" dirty="0">
                <a:solidFill>
                  <a:srgbClr val="9998FF"/>
                </a:solidFill>
                <a:latin typeface="Montserrat" pitchFamily="34" charset="0"/>
                <a:ea typeface="Barlow Bold" pitchFamily="34" charset="-122"/>
                <a:cs typeface="Montserrat" pitchFamily="34" charset="0"/>
              </a:rPr>
              <a:t>Experimental Analysis: SensorTile.box Data</a:t>
            </a:r>
            <a:endParaRPr lang="en-US" sz="2700" dirty="0">
              <a:latin typeface="Montserrat" pitchFamily="34" charset="0"/>
              <a:cs typeface="Montserrat" pitchFamily="34" charset="0"/>
            </a:endParaRPr>
          </a:p>
        </p:txBody>
      </p:sp>
      <p:sp>
        <p:nvSpPr>
          <p:cNvPr id="3" name="Shape 1"/>
          <p:cNvSpPr/>
          <p:nvPr>
            <p:custDataLst>
              <p:tags r:id="rId1"/>
            </p:custDataLst>
          </p:nvPr>
        </p:nvSpPr>
        <p:spPr>
          <a:xfrm>
            <a:off x="459343" y="989409"/>
            <a:ext cx="6790253" cy="1186696"/>
          </a:xfrm>
          <a:prstGeom prst="roundRect">
            <a:avLst>
              <a:gd name="adj" fmla="val 9955"/>
            </a:avLst>
          </a:prstGeom>
          <a:solidFill>
            <a:srgbClr val="282C32"/>
          </a:solidFill>
          <a:effectLst>
            <a:outerShdw blurRad="31750" dist="15240" dir="13500000" algn="bl" rotWithShape="0">
              <a:srgbClr val="FFFFFF">
                <a:alpha val="10000"/>
              </a:srgbClr>
            </a:outerShdw>
          </a:effectLst>
        </p:spPr>
      </p:sp>
      <p:sp>
        <p:nvSpPr>
          <p:cNvPr id="4" name="Text 2"/>
          <p:cNvSpPr/>
          <p:nvPr>
            <p:custDataLst>
              <p:tags r:id="rId2"/>
            </p:custDataLst>
          </p:nvPr>
        </p:nvSpPr>
        <p:spPr>
          <a:xfrm>
            <a:off x="590550" y="1120616"/>
            <a:ext cx="1727002" cy="215860"/>
          </a:xfrm>
          <a:prstGeom prst="rect">
            <a:avLst/>
          </a:prstGeom>
          <a:noFill/>
        </p:spPr>
        <p:txBody>
          <a:bodyPr wrap="none" lIns="0" tIns="0" rIns="0" bIns="0" rtlCol="0" anchor="t"/>
          <a:lstStyle/>
          <a:p>
            <a:pPr marL="0" indent="0" algn="l">
              <a:lnSpc>
                <a:spcPts val="1650"/>
              </a:lnSpc>
              <a:buNone/>
            </a:pPr>
            <a:r>
              <a:rPr lang="en-US" sz="1350" b="1" dirty="0">
                <a:solidFill>
                  <a:srgbClr val="EEEFF5"/>
                </a:solidFill>
                <a:latin typeface="Montserrat" pitchFamily="34" charset="0"/>
                <a:ea typeface="Barlow Bold" pitchFamily="34" charset="-122"/>
                <a:cs typeface="Montserrat" pitchFamily="34" charset="0"/>
              </a:rPr>
              <a:t>Data 1: SensorTile.box</a:t>
            </a:r>
            <a:endParaRPr lang="en-US" sz="1350" dirty="0">
              <a:latin typeface="Montserrat" pitchFamily="34" charset="0"/>
              <a:cs typeface="Montserrat" pitchFamily="34" charset="0"/>
            </a:endParaRPr>
          </a:p>
        </p:txBody>
      </p:sp>
      <p:sp>
        <p:nvSpPr>
          <p:cNvPr id="5" name="Text 3"/>
          <p:cNvSpPr/>
          <p:nvPr>
            <p:custDataLst>
              <p:tags r:id="rId3"/>
            </p:custDataLst>
          </p:nvPr>
        </p:nvSpPr>
        <p:spPr>
          <a:xfrm>
            <a:off x="590550" y="1415177"/>
            <a:ext cx="6527840" cy="629722"/>
          </a:xfrm>
          <a:prstGeom prst="rect">
            <a:avLst/>
          </a:prstGeom>
          <a:noFill/>
        </p:spPr>
        <p:txBody>
          <a:bodyPr wrap="square" lIns="0" tIns="0" rIns="0" bIns="0" rtlCol="0" anchor="t"/>
          <a:lstStyle/>
          <a:p>
            <a:pPr marL="0" indent="0" algn="l">
              <a:lnSpc>
                <a:spcPts val="1650"/>
              </a:lnSpc>
              <a:buNone/>
            </a:pPr>
            <a:r>
              <a:rPr lang="en-US" sz="1000" dirty="0">
                <a:solidFill>
                  <a:srgbClr val="EEEFF5"/>
                </a:solidFill>
                <a:latin typeface="Montserrat" pitchFamily="34" charset="0"/>
                <a:ea typeface="Montserrat" pitchFamily="34" charset="-122"/>
                <a:cs typeface="Montserrat" pitchFamily="34" charset="-120"/>
              </a:rPr>
              <a:t>Analyzed data from SensorTile.box with car engine sound (v₁) and filtered sound (v₂). The error signal E(n) = v₁ - v₂ approximately isolated the external audio component or showed near-zero residuals if no external audio was present.</a:t>
            </a:r>
            <a:endParaRPr lang="en-US" sz="1000" dirty="0"/>
          </a:p>
        </p:txBody>
      </p:sp>
      <p:sp>
        <p:nvSpPr>
          <p:cNvPr id="6" name="Shape 4"/>
          <p:cNvSpPr/>
          <p:nvPr>
            <p:custDataLst>
              <p:tags r:id="rId4"/>
            </p:custDataLst>
          </p:nvPr>
        </p:nvSpPr>
        <p:spPr>
          <a:xfrm>
            <a:off x="7380803" y="989409"/>
            <a:ext cx="6790253" cy="1186696"/>
          </a:xfrm>
          <a:prstGeom prst="roundRect">
            <a:avLst>
              <a:gd name="adj" fmla="val 9955"/>
            </a:avLst>
          </a:prstGeom>
          <a:solidFill>
            <a:srgbClr val="282C32"/>
          </a:solidFill>
          <a:effectLst>
            <a:outerShdw blurRad="31750" dist="15240" dir="13500000" algn="bl" rotWithShape="0">
              <a:srgbClr val="FFFFFF">
                <a:alpha val="10000"/>
              </a:srgbClr>
            </a:outerShdw>
          </a:effectLst>
        </p:spPr>
      </p:sp>
      <p:sp>
        <p:nvSpPr>
          <p:cNvPr id="7" name="Text 5"/>
          <p:cNvSpPr/>
          <p:nvPr>
            <p:custDataLst>
              <p:tags r:id="rId5"/>
            </p:custDataLst>
          </p:nvPr>
        </p:nvSpPr>
        <p:spPr>
          <a:xfrm>
            <a:off x="7512010" y="1120616"/>
            <a:ext cx="1727002" cy="215860"/>
          </a:xfrm>
          <a:prstGeom prst="rect">
            <a:avLst/>
          </a:prstGeom>
          <a:noFill/>
        </p:spPr>
        <p:txBody>
          <a:bodyPr wrap="none" lIns="0" tIns="0" rIns="0" bIns="0" rtlCol="0" anchor="t"/>
          <a:lstStyle/>
          <a:p>
            <a:pPr marL="0" indent="0" algn="l">
              <a:lnSpc>
                <a:spcPts val="1650"/>
              </a:lnSpc>
              <a:buNone/>
            </a:pPr>
            <a:r>
              <a:rPr lang="en-US" sz="1350" b="1" dirty="0">
                <a:solidFill>
                  <a:srgbClr val="EEEFF5"/>
                </a:solidFill>
                <a:latin typeface="Montserrat" pitchFamily="34" charset="0"/>
                <a:ea typeface="Barlow Bold" pitchFamily="34" charset="-122"/>
                <a:cs typeface="Montserrat" pitchFamily="34" charset="0"/>
              </a:rPr>
              <a:t>Performance Metrics</a:t>
            </a:r>
            <a:endParaRPr lang="en-US" sz="1350" dirty="0">
              <a:latin typeface="Montserrat" pitchFamily="34" charset="0"/>
              <a:cs typeface="Montserrat" pitchFamily="34" charset="0"/>
            </a:endParaRPr>
          </a:p>
        </p:txBody>
      </p:sp>
      <p:sp>
        <p:nvSpPr>
          <p:cNvPr id="8" name="Text 6"/>
          <p:cNvSpPr/>
          <p:nvPr>
            <p:custDataLst>
              <p:tags r:id="rId6"/>
            </p:custDataLst>
          </p:nvPr>
        </p:nvSpPr>
        <p:spPr>
          <a:xfrm>
            <a:off x="7512010" y="1415177"/>
            <a:ext cx="6527840" cy="629722"/>
          </a:xfrm>
          <a:prstGeom prst="rect">
            <a:avLst/>
          </a:prstGeom>
          <a:noFill/>
        </p:spPr>
        <p:txBody>
          <a:bodyPr wrap="square" lIns="0" tIns="0" rIns="0" bIns="0" rtlCol="0" anchor="t"/>
          <a:lstStyle/>
          <a:p>
            <a:pPr marL="0" indent="0" algn="l">
              <a:lnSpc>
                <a:spcPts val="1650"/>
              </a:lnSpc>
              <a:buNone/>
            </a:pPr>
            <a:r>
              <a:rPr lang="en-US" sz="1000" dirty="0">
                <a:solidFill>
                  <a:srgbClr val="EEEFF5"/>
                </a:solidFill>
                <a:latin typeface="Montserrat" pitchFamily="34" charset="0"/>
                <a:ea typeface="Montserrat" pitchFamily="34" charset="-122"/>
                <a:cs typeface="Montserrat" pitchFamily="34" charset="-120"/>
              </a:rPr>
              <a:t>SNR: -2.5032 dB. Percentage Difference in Variance: 1.61%. Percentage Difference in Std Dev: 0.81%. Percentage Difference in RMS: 0.81%. Overall Pearson Correlation between y2 and yrf1: 0.1030. Overall PSNR between y2 and yrf1: 33.02 dB.</a:t>
            </a:r>
            <a:endParaRPr lang="en-US" sz="1000" dirty="0"/>
          </a:p>
        </p:txBody>
      </p:sp>
      <p:pic>
        <p:nvPicPr>
          <p:cNvPr id="9" name="Image 0" descr="preencoded.png"/>
          <p:cNvPicPr>
            <a:picLocks noChangeAspect="1"/>
          </p:cNvPicPr>
          <p:nvPr>
            <p:custDataLst>
              <p:tags r:id="rId7"/>
            </p:custDataLst>
          </p:nvPr>
        </p:nvPicPr>
        <p:blipFill>
          <a:blip r:embed="rId8"/>
          <a:stretch>
            <a:fillRect/>
          </a:stretch>
        </p:blipFill>
        <p:spPr>
          <a:xfrm>
            <a:off x="459343" y="2471380"/>
            <a:ext cx="3814763" cy="2028587"/>
          </a:xfrm>
          <a:prstGeom prst="rect">
            <a:avLst/>
          </a:prstGeom>
        </p:spPr>
      </p:pic>
      <p:pic>
        <p:nvPicPr>
          <p:cNvPr id="10" name="Image 1" descr="preencoded.png"/>
          <p:cNvPicPr>
            <a:picLocks noChangeAspect="1"/>
          </p:cNvPicPr>
          <p:nvPr>
            <p:custDataLst>
              <p:tags r:id="rId9"/>
            </p:custDataLst>
          </p:nvPr>
        </p:nvPicPr>
        <p:blipFill>
          <a:blip r:embed="rId10"/>
          <a:stretch>
            <a:fillRect/>
          </a:stretch>
        </p:blipFill>
        <p:spPr>
          <a:xfrm>
            <a:off x="7482840" y="2471380"/>
            <a:ext cx="3814763" cy="1802606"/>
          </a:xfrm>
          <a:prstGeom prst="rect">
            <a:avLst/>
          </a:prstGeom>
        </p:spPr>
      </p:pic>
      <p:sp>
        <p:nvSpPr>
          <p:cNvPr id="11" name="Text 7"/>
          <p:cNvSpPr/>
          <p:nvPr/>
        </p:nvSpPr>
        <p:spPr>
          <a:xfrm>
            <a:off x="459343" y="4844415"/>
            <a:ext cx="5526643" cy="431721"/>
          </a:xfrm>
          <a:prstGeom prst="rect">
            <a:avLst/>
          </a:prstGeom>
          <a:noFill/>
        </p:spPr>
        <p:txBody>
          <a:bodyPr wrap="none" lIns="0" tIns="0" rIns="0" bIns="0" rtlCol="0" anchor="t"/>
          <a:lstStyle/>
          <a:p>
            <a:pPr marL="0" indent="0" algn="l">
              <a:lnSpc>
                <a:spcPts val="3350"/>
              </a:lnSpc>
              <a:buNone/>
            </a:pPr>
            <a:r>
              <a:rPr lang="en-US" sz="2700" b="1" dirty="0">
                <a:solidFill>
                  <a:srgbClr val="9998FF"/>
                </a:solidFill>
                <a:latin typeface="Montserrat" pitchFamily="34" charset="0"/>
                <a:ea typeface="Barlow Bold" pitchFamily="34" charset="-122"/>
                <a:cs typeface="Montserrat" pitchFamily="34" charset="0"/>
              </a:rPr>
              <a:t>Visualization For Different Durations</a:t>
            </a:r>
            <a:endParaRPr lang="en-US" sz="2700" dirty="0">
              <a:latin typeface="Montserrat" pitchFamily="34" charset="0"/>
              <a:cs typeface="Montserrat" pitchFamily="34" charset="0"/>
            </a:endParaRPr>
          </a:p>
        </p:txBody>
      </p:sp>
      <p:pic>
        <p:nvPicPr>
          <p:cNvPr id="12" name="Image 2" descr="preencoded.png"/>
          <p:cNvPicPr>
            <a:picLocks noChangeAspect="1"/>
          </p:cNvPicPr>
          <p:nvPr/>
        </p:nvPicPr>
        <p:blipFill>
          <a:blip r:embed="rId11"/>
          <a:stretch>
            <a:fillRect/>
          </a:stretch>
        </p:blipFill>
        <p:spPr>
          <a:xfrm>
            <a:off x="459343" y="5620583"/>
            <a:ext cx="2433161" cy="1329690"/>
          </a:xfrm>
          <a:prstGeom prst="rect">
            <a:avLst/>
          </a:prstGeom>
        </p:spPr>
      </p:pic>
      <p:pic>
        <p:nvPicPr>
          <p:cNvPr id="13" name="Image 3" descr="preencoded.png"/>
          <p:cNvPicPr>
            <a:picLocks noChangeAspect="1"/>
          </p:cNvPicPr>
          <p:nvPr/>
        </p:nvPicPr>
        <p:blipFill>
          <a:blip r:embed="rId12"/>
          <a:stretch>
            <a:fillRect/>
          </a:stretch>
        </p:blipFill>
        <p:spPr>
          <a:xfrm>
            <a:off x="5145048" y="5620583"/>
            <a:ext cx="2433161" cy="1343858"/>
          </a:xfrm>
          <a:prstGeom prst="rect">
            <a:avLst/>
          </a:prstGeom>
        </p:spPr>
      </p:pic>
      <p:pic>
        <p:nvPicPr>
          <p:cNvPr id="14" name="Image 4" descr="preencoded.png"/>
          <p:cNvPicPr>
            <a:picLocks noChangeAspect="1"/>
          </p:cNvPicPr>
          <p:nvPr/>
        </p:nvPicPr>
        <p:blipFill>
          <a:blip r:embed="rId13"/>
          <a:stretch>
            <a:fillRect/>
          </a:stretch>
        </p:blipFill>
        <p:spPr>
          <a:xfrm>
            <a:off x="9829443" y="5620583"/>
            <a:ext cx="4356735" cy="2423636"/>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437.8874803149607,&quot;left&quot;:486.09377952755904,&quot;top&quot;:167.4844094488189,&quot;width&quot;:611.8125196850394}"/>
</p:tagLst>
</file>

<file path=ppt/tags/tag10.xml><?xml version="1.0" encoding="utf-8"?>
<p:tagLst xmlns:p="http://schemas.openxmlformats.org/presentationml/2006/main">
  <p:tag name="KSO_WM_DIAGRAM_VIRTUALLY_FRAME" val="{&quot;height&quot;:437.8874803149607,&quot;left&quot;:486.09377952755904,&quot;top&quot;:167.4844094488189,&quot;width&quot;:611.8125196850394}"/>
</p:tagLst>
</file>

<file path=ppt/tags/tag11.xml><?xml version="1.0" encoding="utf-8"?>
<p:tagLst xmlns:p="http://schemas.openxmlformats.org/presentationml/2006/main">
  <p:tag name="KSO_WM_DIAGRAM_VIRTUALLY_FRAME" val="{&quot;height&quot;:437.8874803149607,&quot;left&quot;:486.09377952755904,&quot;top&quot;:167.4844094488189,&quot;width&quot;:611.8125196850394}"/>
</p:tagLst>
</file>

<file path=ppt/tags/tag12.xml><?xml version="1.0" encoding="utf-8"?>
<p:tagLst xmlns:p="http://schemas.openxmlformats.org/presentationml/2006/main">
  <p:tag name="KSO_WM_DIAGRAM_VIRTUALLY_FRAME" val="{&quot;height&quot;:437.8874803149607,&quot;left&quot;:486.09377952755904,&quot;top&quot;:167.4844094488189,&quot;width&quot;:611.8125196850394}"/>
</p:tagLst>
</file>

<file path=ppt/tags/tag13.xml><?xml version="1.0" encoding="utf-8"?>
<p:tagLst xmlns:p="http://schemas.openxmlformats.org/presentationml/2006/main">
  <p:tag name="KSO_WM_DIAGRAM_VIRTUALLY_FRAME" val="{&quot;height&quot;:276.4218897637796,&quot;left&quot;:36.168740157480315,&quot;top&quot;:77.90622047244094,&quot;width&quot;:1079.6624409448818}"/>
</p:tagLst>
</file>

<file path=ppt/tags/tag14.xml><?xml version="1.0" encoding="utf-8"?>
<p:tagLst xmlns:p="http://schemas.openxmlformats.org/presentationml/2006/main">
  <p:tag name="KSO_WM_DIAGRAM_VIRTUALLY_FRAME" val="{&quot;height&quot;:276.4218897637796,&quot;left&quot;:36.168740157480315,&quot;top&quot;:77.90622047244094,&quot;width&quot;:1079.6624409448818}"/>
</p:tagLst>
</file>

<file path=ppt/tags/tag15.xml><?xml version="1.0" encoding="utf-8"?>
<p:tagLst xmlns:p="http://schemas.openxmlformats.org/presentationml/2006/main">
  <p:tag name="KSO_WM_DIAGRAM_VIRTUALLY_FRAME" val="{&quot;height&quot;:276.4218897637796,&quot;left&quot;:36.168740157480315,&quot;top&quot;:77.90622047244094,&quot;width&quot;:1079.6624409448818}"/>
</p:tagLst>
</file>

<file path=ppt/tags/tag16.xml><?xml version="1.0" encoding="utf-8"?>
<p:tagLst xmlns:p="http://schemas.openxmlformats.org/presentationml/2006/main">
  <p:tag name="KSO_WM_DIAGRAM_VIRTUALLY_FRAME" val="{&quot;height&quot;:276.4218897637796,&quot;left&quot;:36.168740157480315,&quot;top&quot;:77.90622047244094,&quot;width&quot;:1079.6624409448818}"/>
</p:tagLst>
</file>

<file path=ppt/tags/tag17.xml><?xml version="1.0" encoding="utf-8"?>
<p:tagLst xmlns:p="http://schemas.openxmlformats.org/presentationml/2006/main">
  <p:tag name="KSO_WM_DIAGRAM_VIRTUALLY_FRAME" val="{&quot;height&quot;:276.4218897637796,&quot;left&quot;:36.168740157480315,&quot;top&quot;:77.90622047244094,&quot;width&quot;:1079.6624409448818}"/>
</p:tagLst>
</file>

<file path=ppt/tags/tag18.xml><?xml version="1.0" encoding="utf-8"?>
<p:tagLst xmlns:p="http://schemas.openxmlformats.org/presentationml/2006/main">
  <p:tag name="KSO_WM_DIAGRAM_VIRTUALLY_FRAME" val="{&quot;height&quot;:276.4218897637796,&quot;left&quot;:36.168740157480315,&quot;top&quot;:77.90622047244094,&quot;width&quot;:1079.6624409448818}"/>
</p:tagLst>
</file>

<file path=ppt/tags/tag19.xml><?xml version="1.0" encoding="utf-8"?>
<p:tagLst xmlns:p="http://schemas.openxmlformats.org/presentationml/2006/main">
  <p:tag name="KSO_WM_DIAGRAM_VIRTUALLY_FRAME" val="{&quot;height&quot;:276.4218897637796,&quot;left&quot;:36.168740157480315,&quot;top&quot;:77.90622047244094,&quot;width&quot;:1079.6624409448818}"/>
</p:tagLst>
</file>

<file path=ppt/tags/tag2.xml><?xml version="1.0" encoding="utf-8"?>
<p:tagLst xmlns:p="http://schemas.openxmlformats.org/presentationml/2006/main">
  <p:tag name="KSO_WM_DIAGRAM_VIRTUALLY_FRAME" val="{&quot;height&quot;:437.8874803149607,&quot;left&quot;:486.09377952755904,&quot;top&quot;:167.4844094488189,&quot;width&quot;:611.8125196850394}"/>
</p:tagLst>
</file>

<file path=ppt/tags/tag20.xml><?xml version="1.0" encoding="utf-8"?>
<p:tagLst xmlns:p="http://schemas.openxmlformats.org/presentationml/2006/main">
  <p:tag name="KSO_WM_DIAGRAM_VIRTUALLY_FRAME" val="{&quot;height&quot;:276.4218897637796,&quot;left&quot;:36.168740157480315,&quot;top&quot;:77.90622047244094,&quot;width&quot;:1079.6624409448818}"/>
</p:tagLst>
</file>

<file path=ppt/tags/tag21.xml><?xml version="1.0" encoding="utf-8"?>
<p:tagLst xmlns:p="http://schemas.openxmlformats.org/presentationml/2006/main">
  <p:tag name="KSO_WM_DIAGRAM_VIRTUALLY_FRAME" val="{&quot;height&quot;:401.55937007874024,&quot;left&quot;:137.00622047244093,&quot;top&quot;:179.86874015748032,&quot;width&quot;:964.5187401574804}"/>
</p:tagLst>
</file>

<file path=ppt/tags/tag22.xml><?xml version="1.0" encoding="utf-8"?>
<p:tagLst xmlns:p="http://schemas.openxmlformats.org/presentationml/2006/main">
  <p:tag name="KSO_WM_DIAGRAM_VIRTUALLY_FRAME" val="{&quot;height&quot;:401.55937007874024,&quot;left&quot;:137.00622047244093,&quot;top&quot;:179.86874015748032,&quot;width&quot;:964.5187401574804}"/>
</p:tagLst>
</file>

<file path=ppt/tags/tag23.xml><?xml version="1.0" encoding="utf-8"?>
<p:tagLst xmlns:p="http://schemas.openxmlformats.org/presentationml/2006/main">
  <p:tag name="KSO_WM_DIAGRAM_VIRTUALLY_FRAME" val="{&quot;height&quot;:401.55937007874024,&quot;left&quot;:137.00622047244093,&quot;top&quot;:179.86874015748032,&quot;width&quot;:964.5187401574804}"/>
</p:tagLst>
</file>

<file path=ppt/tags/tag24.xml><?xml version="1.0" encoding="utf-8"?>
<p:tagLst xmlns:p="http://schemas.openxmlformats.org/presentationml/2006/main">
  <p:tag name="KSO_WM_DIAGRAM_VIRTUALLY_FRAME" val="{&quot;height&quot;:401.55937007874024,&quot;left&quot;:137.00622047244093,&quot;top&quot;:179.86874015748032,&quot;width&quot;:964.5187401574804}"/>
</p:tagLst>
</file>

<file path=ppt/tags/tag25.xml><?xml version="1.0" encoding="utf-8"?>
<p:tagLst xmlns:p="http://schemas.openxmlformats.org/presentationml/2006/main">
  <p:tag name="KSO_WM_DIAGRAM_VIRTUALLY_FRAME" val="{&quot;height&quot;:401.55937007874024,&quot;left&quot;:137.00622047244093,&quot;top&quot;:179.86874015748032,&quot;width&quot;:964.5187401574804}"/>
</p:tagLst>
</file>

<file path=ppt/tags/tag26.xml><?xml version="1.0" encoding="utf-8"?>
<p:tagLst xmlns:p="http://schemas.openxmlformats.org/presentationml/2006/main">
  <p:tag name="KSO_WM_DIAGRAM_VIRTUALLY_FRAME" val="{&quot;height&quot;:401.55937007874024,&quot;left&quot;:137.00622047244093,&quot;top&quot;:179.86874015748032,&quot;width&quot;:964.5187401574804}"/>
</p:tagLst>
</file>

<file path=ppt/tags/tag27.xml><?xml version="1.0" encoding="utf-8"?>
<p:tagLst xmlns:p="http://schemas.openxmlformats.org/presentationml/2006/main">
  <p:tag name="KSO_WM_DIAGRAM_VIRTUALLY_FRAME" val="{&quot;height&quot;:401.55937007874024,&quot;left&quot;:137.00622047244093,&quot;top&quot;:179.86874015748032,&quot;width&quot;:964.5187401574804}"/>
</p:tagLst>
</file>

<file path=ppt/tags/tag28.xml><?xml version="1.0" encoding="utf-8"?>
<p:tagLst xmlns:p="http://schemas.openxmlformats.org/presentationml/2006/main">
  <p:tag name="KSO_WM_DIAGRAM_VIRTUALLY_FRAME" val="{&quot;height&quot;:401.55937007874024,&quot;left&quot;:137.00622047244093,&quot;top&quot;:179.86874015748032,&quot;width&quot;:964.5187401574804}"/>
</p:tagLst>
</file>

<file path=ppt/tags/tag29.xml><?xml version="1.0" encoding="utf-8"?>
<p:tagLst xmlns:p="http://schemas.openxmlformats.org/presentationml/2006/main">
  <p:tag name="KSO_WM_DIAGRAM_VIRTUALLY_FRAME" val="{&quot;height&quot;:401.55937007874024,&quot;left&quot;:137.00622047244093,&quot;top&quot;:179.86874015748032,&quot;width&quot;:964.5187401574804}"/>
</p:tagLst>
</file>

<file path=ppt/tags/tag3.xml><?xml version="1.0" encoding="utf-8"?>
<p:tagLst xmlns:p="http://schemas.openxmlformats.org/presentationml/2006/main">
  <p:tag name="KSO_WM_DIAGRAM_VIRTUALLY_FRAME" val="{&quot;height&quot;:437.8874803149607,&quot;left&quot;:486.09377952755904,&quot;top&quot;:167.4844094488189,&quot;width&quot;:611.8125196850394}"/>
</p:tagLst>
</file>

<file path=ppt/tags/tag30.xml><?xml version="1.0" encoding="utf-8"?>
<p:tagLst xmlns:p="http://schemas.openxmlformats.org/presentationml/2006/main">
  <p:tag name="KSO_WM_DIAGRAM_VIRTUALLY_FRAME" val="{&quot;height&quot;:401.55937007874024,&quot;left&quot;:137.00622047244093,&quot;top&quot;:179.86874015748032,&quot;width&quot;:964.5187401574804}"/>
</p:tagLst>
</file>

<file path=ppt/tags/tag4.xml><?xml version="1.0" encoding="utf-8"?>
<p:tagLst xmlns:p="http://schemas.openxmlformats.org/presentationml/2006/main">
  <p:tag name="KSO_WM_DIAGRAM_VIRTUALLY_FRAME" val="{&quot;height&quot;:437.8874803149607,&quot;left&quot;:486.09377952755904,&quot;top&quot;:167.4844094488189,&quot;width&quot;:611.8125196850394}"/>
</p:tagLst>
</file>

<file path=ppt/tags/tag5.xml><?xml version="1.0" encoding="utf-8"?>
<p:tagLst xmlns:p="http://schemas.openxmlformats.org/presentationml/2006/main">
  <p:tag name="KSO_WM_DIAGRAM_VIRTUALLY_FRAME" val="{&quot;height&quot;:437.8874803149607,&quot;left&quot;:486.09377952755904,&quot;top&quot;:167.4844094488189,&quot;width&quot;:611.8125196850394}"/>
</p:tagLst>
</file>

<file path=ppt/tags/tag6.xml><?xml version="1.0" encoding="utf-8"?>
<p:tagLst xmlns:p="http://schemas.openxmlformats.org/presentationml/2006/main">
  <p:tag name="KSO_WM_DIAGRAM_VIRTUALLY_FRAME" val="{&quot;height&quot;:437.8874803149607,&quot;left&quot;:486.09377952755904,&quot;top&quot;:167.4844094488189,&quot;width&quot;:611.8125196850394}"/>
</p:tagLst>
</file>

<file path=ppt/tags/tag7.xml><?xml version="1.0" encoding="utf-8"?>
<p:tagLst xmlns:p="http://schemas.openxmlformats.org/presentationml/2006/main">
  <p:tag name="KSO_WM_DIAGRAM_VIRTUALLY_FRAME" val="{&quot;height&quot;:437.8874803149607,&quot;left&quot;:486.09377952755904,&quot;top&quot;:167.4844094488189,&quot;width&quot;:611.8125196850394}"/>
</p:tagLst>
</file>

<file path=ppt/tags/tag8.xml><?xml version="1.0" encoding="utf-8"?>
<p:tagLst xmlns:p="http://schemas.openxmlformats.org/presentationml/2006/main">
  <p:tag name="KSO_WM_DIAGRAM_VIRTUALLY_FRAME" val="{&quot;height&quot;:437.8874803149607,&quot;left&quot;:486.09377952755904,&quot;top&quot;:167.4844094488189,&quot;width&quot;:611.8125196850394}"/>
</p:tagLst>
</file>

<file path=ppt/tags/tag9.xml><?xml version="1.0" encoding="utf-8"?>
<p:tagLst xmlns:p="http://schemas.openxmlformats.org/presentationml/2006/main">
  <p:tag name="KSO_WM_DIAGRAM_VIRTUALLY_FRAME" val="{&quot;height&quot;:437.8874803149607,&quot;left&quot;:486.09377952755904,&quot;top&quot;:167.4844094488189,&quot;width&quot;:611.812519685039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8359</Words>
  <Application>WPS Presentation</Application>
  <PresentationFormat>On-screen Show (16:9)</PresentationFormat>
  <Paragraphs>226</Paragraphs>
  <Slides>15</Slides>
  <Notes>15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15</vt:i4>
      </vt:variant>
    </vt:vector>
  </HeadingPairs>
  <TitlesOfParts>
    <vt:vector size="30" baseType="lpstr">
      <vt:lpstr>Arial</vt:lpstr>
      <vt:lpstr>SimSun</vt:lpstr>
      <vt:lpstr>Wingdings</vt:lpstr>
      <vt:lpstr>Barlow Bold</vt:lpstr>
      <vt:lpstr>Segoe Print</vt:lpstr>
      <vt:lpstr>Barlow Bold</vt:lpstr>
      <vt:lpstr>Barlow Bold</vt:lpstr>
      <vt:lpstr>Montserrat</vt:lpstr>
      <vt:lpstr>Montserrat</vt:lpstr>
      <vt:lpstr>Montserrat</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Naman Rath</cp:lastModifiedBy>
  <cp:revision>2</cp:revision>
  <dcterms:created xsi:type="dcterms:W3CDTF">2025-07-07T20:30:00Z</dcterms:created>
  <dcterms:modified xsi:type="dcterms:W3CDTF">2025-07-07T20:39:22Z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8097AED76B1944B6899BA6A21137A39D_12</vt:lpwstr>
  </property>
  <property fmtid="{D5CDD505-2E9C-101B-9397-08002B2CF9AE}" pid="3" name="KSOProductBuildVer">
    <vt:lpwstr>1033-12.2.0.21931</vt:lpwstr>
  </property>
</Properties>
</file>